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3.jpg" ContentType="image/jpeg"/>
  <Override PartName="/ppt/notesSlides/notesSlide4.xml" ContentType="application/vnd.openxmlformats-officedocument.presentationml.notesSlide+xml"/>
  <Override PartName="/ppt/media/image41.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95" r:id="rId4"/>
  </p:sldMasterIdLst>
  <p:notesMasterIdLst>
    <p:notesMasterId r:id="rId36"/>
  </p:notesMasterIdLst>
  <p:handoutMasterIdLst>
    <p:handoutMasterId r:id="rId37"/>
  </p:handoutMasterIdLst>
  <p:sldIdLst>
    <p:sldId id="259" r:id="rId5"/>
    <p:sldId id="261" r:id="rId6"/>
    <p:sldId id="322" r:id="rId7"/>
    <p:sldId id="265" r:id="rId8"/>
    <p:sldId id="300" r:id="rId9"/>
    <p:sldId id="332" r:id="rId10"/>
    <p:sldId id="266" r:id="rId11"/>
    <p:sldId id="301" r:id="rId12"/>
    <p:sldId id="309" r:id="rId13"/>
    <p:sldId id="336" r:id="rId14"/>
    <p:sldId id="337" r:id="rId15"/>
    <p:sldId id="310" r:id="rId16"/>
    <p:sldId id="312" r:id="rId17"/>
    <p:sldId id="307" r:id="rId18"/>
    <p:sldId id="278" r:id="rId19"/>
    <p:sldId id="303" r:id="rId20"/>
    <p:sldId id="305" r:id="rId21"/>
    <p:sldId id="283" r:id="rId22"/>
    <p:sldId id="284" r:id="rId23"/>
    <p:sldId id="315" r:id="rId24"/>
    <p:sldId id="287" r:id="rId25"/>
    <p:sldId id="316" r:id="rId26"/>
    <p:sldId id="317" r:id="rId27"/>
    <p:sldId id="289" r:id="rId28"/>
    <p:sldId id="318" r:id="rId29"/>
    <p:sldId id="291" r:id="rId30"/>
    <p:sldId id="319" r:id="rId31"/>
    <p:sldId id="320" r:id="rId32"/>
    <p:sldId id="321" r:id="rId33"/>
    <p:sldId id="295" r:id="rId34"/>
    <p:sldId id="323" r:id="rId35"/>
  </p:sldIdLst>
  <p:sldSz cx="12192000" cy="6858000"/>
  <p:notesSz cx="6934200" cy="9220200"/>
  <p:embeddedFontLs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4">
          <p15:clr>
            <a:srgbClr val="A4A3A4"/>
          </p15:clr>
        </p15:guide>
        <p15:guide id="2" pos="218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ana Rittenberry" initials="DR" lastIdx="6" clrIdx="6">
    <p:extLst>
      <p:ext uri="{19B8F6BF-5375-455C-9EA6-DF929625EA0E}">
        <p15:presenceInfo xmlns:p15="http://schemas.microsoft.com/office/powerpoint/2012/main" userId="S::rittenda@pdx.odshp.com::34ed4701-6d62-495d-ac57-3c8120fd7bc3" providerId="AD"/>
      </p:ext>
    </p:extLst>
  </p:cmAuthor>
  <p:cmAuthor id="1" name="Erica Hedberg" initials="EH [2]" lastIdx="34" clrIdx="0">
    <p:extLst>
      <p:ext uri="{19B8F6BF-5375-455C-9EA6-DF929625EA0E}">
        <p15:presenceInfo xmlns:p15="http://schemas.microsoft.com/office/powerpoint/2012/main" userId="S::hedbere@pdx.odshp.com::4d0b8052-732c-43d0-a236-94cf757ac77d" providerId="AD"/>
      </p:ext>
    </p:extLst>
  </p:cmAuthor>
  <p:cmAuthor id="8" name="Tricia McDonald" initials="TM" lastIdx="3" clrIdx="7">
    <p:extLst>
      <p:ext uri="{19B8F6BF-5375-455C-9EA6-DF929625EA0E}">
        <p15:presenceInfo xmlns:p15="http://schemas.microsoft.com/office/powerpoint/2012/main" userId="S::mcdonap@pdx.odshp.com::4a6cceda-bc20-4743-98f4-387dc9fb08ac" providerId="AD"/>
      </p:ext>
    </p:extLst>
  </p:cmAuthor>
  <p:cmAuthor id="2" name="Caitlin Rojas" initials="CR" lastIdx="32" clrIdx="1">
    <p:extLst>
      <p:ext uri="{19B8F6BF-5375-455C-9EA6-DF929625EA0E}">
        <p15:presenceInfo xmlns:p15="http://schemas.microsoft.com/office/powerpoint/2012/main" userId="S::strandc@pdx.odshp.com::b1d7301e-1635-49df-8e09-bcf1dca38966" providerId="AD"/>
      </p:ext>
    </p:extLst>
  </p:cmAuthor>
  <p:cmAuthor id="9" name="Pam Demer" initials="PD" lastIdx="13" clrIdx="8">
    <p:extLst>
      <p:ext uri="{19B8F6BF-5375-455C-9EA6-DF929625EA0E}">
        <p15:presenceInfo xmlns:p15="http://schemas.microsoft.com/office/powerpoint/2012/main" userId="Pam Demer" providerId="None"/>
      </p:ext>
    </p:extLst>
  </p:cmAuthor>
  <p:cmAuthor id="3" name="Min Shepherd" initials="MS" lastIdx="2" clrIdx="2">
    <p:extLst>
      <p:ext uri="{19B8F6BF-5375-455C-9EA6-DF929625EA0E}">
        <p15:presenceInfo xmlns:p15="http://schemas.microsoft.com/office/powerpoint/2012/main" userId="S::shephem@pdx.odshp.com::6fe114ed-2732-4457-a5d8-1412b0dd9b6d" providerId="AD"/>
      </p:ext>
    </p:extLst>
  </p:cmAuthor>
  <p:cmAuthor id="4" name="Cowsill Jackie" initials="CJ" lastIdx="2" clrIdx="3">
    <p:extLst>
      <p:ext uri="{19B8F6BF-5375-455C-9EA6-DF929625EA0E}">
        <p15:presenceInfo xmlns:p15="http://schemas.microsoft.com/office/powerpoint/2012/main" userId="S::JACKIE.COWSILL@dhsoha.state.or.us::08897f79-e4f8-40eb-8218-bccc240a2e2a" providerId="AD"/>
      </p:ext>
    </p:extLst>
  </p:cmAuthor>
  <p:cmAuthor id="5" name="Gordon Hoberg" initials="GH" lastIdx="19" clrIdx="4">
    <p:extLst>
      <p:ext uri="{19B8F6BF-5375-455C-9EA6-DF929625EA0E}">
        <p15:presenceInfo xmlns:p15="http://schemas.microsoft.com/office/powerpoint/2012/main" userId="S::hobergg@pdx.odshp.com::97e6b796-f54b-4ef6-9eb9-70de66a06cca" providerId="AD"/>
      </p:ext>
    </p:extLst>
  </p:cmAuthor>
  <p:cmAuthor id="6" name="Aleenna Rebitzke" initials="AR" lastIdx="18" clrIdx="5">
    <p:extLst>
      <p:ext uri="{19B8F6BF-5375-455C-9EA6-DF929625EA0E}">
        <p15:presenceInfo xmlns:p15="http://schemas.microsoft.com/office/powerpoint/2012/main" userId="S::rebitza@pdx.odshp.com::b145603a-178a-4f6a-99e3-0c35b11135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B04A"/>
    <a:srgbClr val="DDF1EE"/>
    <a:srgbClr val="CDEAE6"/>
    <a:srgbClr val="D9D9D9"/>
    <a:srgbClr val="E8F1F3"/>
    <a:srgbClr val="656668"/>
    <a:srgbClr val="E6E6E6"/>
    <a:srgbClr val="AE006E"/>
    <a:srgbClr val="CF86AC"/>
    <a:srgbClr val="FF93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6" autoAdjust="0"/>
    <p:restoredTop sz="94663" autoAdjust="0"/>
  </p:normalViewPr>
  <p:slideViewPr>
    <p:cSldViewPr>
      <p:cViewPr varScale="1">
        <p:scale>
          <a:sx n="79" d="100"/>
          <a:sy n="79" d="100"/>
        </p:scale>
        <p:origin x="432"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54" d="100"/>
          <a:sy n="54" d="100"/>
        </p:scale>
        <p:origin x="2886" y="96"/>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dirty="0"/>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038B5F5C-7EF1-4572-AB67-E3613BE11936}" type="datetimeFigureOut">
              <a:rPr lang="en-US" smtClean="0"/>
              <a:t>8/5/2021</a:t>
            </a:fld>
            <a:endParaRPr lang="en-US" dirty="0"/>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2C6E6906-6D0E-402C-960E-5D31B14D87F9}" type="slidenum">
              <a:rPr lang="en-US" smtClean="0"/>
              <a:t>‹#›</a:t>
            </a:fld>
            <a:endParaRPr lang="en-US" dirty="0"/>
          </a:p>
        </p:txBody>
      </p:sp>
    </p:spTree>
    <p:extLst>
      <p:ext uri="{BB962C8B-B14F-4D97-AF65-F5344CB8AC3E}">
        <p14:creationId xmlns:p14="http://schemas.microsoft.com/office/powerpoint/2010/main" val="4085551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27475" y="0"/>
            <a:ext cx="3005138" cy="460375"/>
          </a:xfrm>
          <a:prstGeom prst="rect">
            <a:avLst/>
          </a:prstGeom>
        </p:spPr>
        <p:txBody>
          <a:bodyPr vert="horz" lIns="91440" tIns="45720" rIns="91440" bIns="45720" rtlCol="0"/>
          <a:lstStyle>
            <a:lvl1pPr algn="r">
              <a:defRPr sz="1200"/>
            </a:lvl1pPr>
          </a:lstStyle>
          <a:p>
            <a:fld id="{8E0A8280-F554-4C72-8C7D-A966C21F15DF}" type="datetimeFigureOut">
              <a:rPr lang="en-US" smtClean="0"/>
              <a:t>8/5/2021</a:t>
            </a:fld>
            <a:endParaRPr lang="en-US" dirty="0"/>
          </a:p>
        </p:txBody>
      </p:sp>
      <p:sp>
        <p:nvSpPr>
          <p:cNvPr id="4" name="Slide Image Placeholder 3"/>
          <p:cNvSpPr>
            <a:spLocks noGrp="1" noRot="1" noChangeAspect="1"/>
          </p:cNvSpPr>
          <p:nvPr>
            <p:ph type="sldImg" idx="2"/>
          </p:nvPr>
        </p:nvSpPr>
        <p:spPr>
          <a:xfrm>
            <a:off x="393700" y="692150"/>
            <a:ext cx="6146800" cy="3457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3738" y="4379913"/>
            <a:ext cx="5546725" cy="41481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8238"/>
            <a:ext cx="3005138" cy="46037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475" y="8758238"/>
            <a:ext cx="3005138" cy="460375"/>
          </a:xfrm>
          <a:prstGeom prst="rect">
            <a:avLst/>
          </a:prstGeom>
        </p:spPr>
        <p:txBody>
          <a:bodyPr vert="horz" lIns="91440" tIns="45720" rIns="91440" bIns="45720" rtlCol="0" anchor="b"/>
          <a:lstStyle>
            <a:lvl1pPr algn="r">
              <a:defRPr sz="1200"/>
            </a:lvl1pPr>
          </a:lstStyle>
          <a:p>
            <a:fld id="{DC66B0F7-DE4D-4EA5-848A-17714E071CA4}" type="slidenum">
              <a:rPr lang="en-US" smtClean="0"/>
              <a:t>‹#›</a:t>
            </a:fld>
            <a:endParaRPr lang="en-US" dirty="0"/>
          </a:p>
        </p:txBody>
      </p:sp>
    </p:spTree>
    <p:extLst>
      <p:ext uri="{BB962C8B-B14F-4D97-AF65-F5344CB8AC3E}">
        <p14:creationId xmlns:p14="http://schemas.microsoft.com/office/powerpoint/2010/main" val="2085636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6B0F7-DE4D-4EA5-848A-17714E071CA4}" type="slidenum">
              <a:rPr lang="en-US" smtClean="0"/>
              <a:t>7</a:t>
            </a:fld>
            <a:endParaRPr lang="en-US" dirty="0"/>
          </a:p>
        </p:txBody>
      </p:sp>
    </p:spTree>
    <p:extLst>
      <p:ext uri="{BB962C8B-B14F-4D97-AF65-F5344CB8AC3E}">
        <p14:creationId xmlns:p14="http://schemas.microsoft.com/office/powerpoint/2010/main" val="747044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6B0F7-DE4D-4EA5-848A-17714E071CA4}" type="slidenum">
              <a:rPr lang="en-US" smtClean="0"/>
              <a:t>10</a:t>
            </a:fld>
            <a:endParaRPr lang="en-US" dirty="0"/>
          </a:p>
        </p:txBody>
      </p:sp>
    </p:spTree>
    <p:extLst>
      <p:ext uri="{BB962C8B-B14F-4D97-AF65-F5344CB8AC3E}">
        <p14:creationId xmlns:p14="http://schemas.microsoft.com/office/powerpoint/2010/main" val="565618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6B0F7-DE4D-4EA5-848A-17714E071CA4}" type="slidenum">
              <a:rPr lang="en-US" smtClean="0"/>
              <a:t>15</a:t>
            </a:fld>
            <a:endParaRPr lang="en-US" dirty="0"/>
          </a:p>
        </p:txBody>
      </p:sp>
    </p:spTree>
    <p:extLst>
      <p:ext uri="{BB962C8B-B14F-4D97-AF65-F5344CB8AC3E}">
        <p14:creationId xmlns:p14="http://schemas.microsoft.com/office/powerpoint/2010/main" val="3723374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6B0F7-DE4D-4EA5-848A-17714E071CA4}" type="slidenum">
              <a:rPr lang="en-US" smtClean="0"/>
              <a:t>22</a:t>
            </a:fld>
            <a:endParaRPr lang="en-US" dirty="0"/>
          </a:p>
        </p:txBody>
      </p:sp>
    </p:spTree>
    <p:extLst>
      <p:ext uri="{BB962C8B-B14F-4D97-AF65-F5344CB8AC3E}">
        <p14:creationId xmlns:p14="http://schemas.microsoft.com/office/powerpoint/2010/main" val="35652068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58932-5E1D-4E2A-AA4D-BA122178823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09" t="9999" r="909" b="30001"/>
          <a:stretch/>
        </p:blipFill>
        <p:spPr>
          <a:xfrm flipH="1">
            <a:off x="0" y="0"/>
            <a:ext cx="12192000" cy="6858000"/>
          </a:xfrm>
          <a:prstGeom prst="rect">
            <a:avLst/>
          </a:prstGeom>
        </p:spPr>
      </p:pic>
      <p:sp>
        <p:nvSpPr>
          <p:cNvPr id="8" name="object 4">
            <a:extLst>
              <a:ext uri="{FF2B5EF4-FFF2-40B4-BE49-F238E27FC236}">
                <a16:creationId xmlns:a16="http://schemas.microsoft.com/office/drawing/2014/main" id="{D5E8CCF4-0508-4691-A174-7607997EC3E7}"/>
              </a:ext>
            </a:extLst>
          </p:cNvPr>
          <p:cNvSpPr/>
          <p:nvPr/>
        </p:nvSpPr>
        <p:spPr>
          <a:xfrm>
            <a:off x="701039" y="0"/>
            <a:ext cx="5776383" cy="6858000"/>
          </a:xfrm>
          <a:custGeom>
            <a:avLst/>
            <a:gdLst/>
            <a:ahLst/>
            <a:cxnLst/>
            <a:rect l="l" t="t" r="r" b="b"/>
            <a:pathLst>
              <a:path w="6931659" h="8229600">
                <a:moveTo>
                  <a:pt x="6931152" y="0"/>
                </a:moveTo>
                <a:lnTo>
                  <a:pt x="0" y="0"/>
                </a:lnTo>
                <a:lnTo>
                  <a:pt x="0" y="8229600"/>
                </a:lnTo>
                <a:lnTo>
                  <a:pt x="6931152" y="8229600"/>
                </a:lnTo>
                <a:lnTo>
                  <a:pt x="6931152" y="0"/>
                </a:lnTo>
                <a:close/>
              </a:path>
            </a:pathLst>
          </a:custGeom>
          <a:solidFill>
            <a:srgbClr val="D1D3D4"/>
          </a:solidFill>
        </p:spPr>
        <p:txBody>
          <a:bodyPr wrap="square" lIns="0" tIns="0" rIns="0" bIns="0" rtlCol="0"/>
          <a:lstStyle/>
          <a:p>
            <a:endParaRPr sz="1500" dirty="0"/>
          </a:p>
        </p:txBody>
      </p:sp>
      <p:pic>
        <p:nvPicPr>
          <p:cNvPr id="27" name="Picture 26">
            <a:extLst>
              <a:ext uri="{FF2B5EF4-FFF2-40B4-BE49-F238E27FC236}">
                <a16:creationId xmlns:a16="http://schemas.microsoft.com/office/drawing/2014/main" id="{B175B0D3-D5C7-439E-9A17-2CC5BC72DE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99118" y="5651500"/>
            <a:ext cx="3112668" cy="725425"/>
          </a:xfrm>
          <a:prstGeom prst="rect">
            <a:avLst/>
          </a:prstGeom>
        </p:spPr>
      </p:pic>
      <p:sp>
        <p:nvSpPr>
          <p:cNvPr id="29" name="Holder 3">
            <a:extLst>
              <a:ext uri="{FF2B5EF4-FFF2-40B4-BE49-F238E27FC236}">
                <a16:creationId xmlns:a16="http://schemas.microsoft.com/office/drawing/2014/main" id="{AB800DD3-AE81-4CFA-AFF3-150761FFC1CD}"/>
              </a:ext>
            </a:extLst>
          </p:cNvPr>
          <p:cNvSpPr>
            <a:spLocks noGrp="1"/>
          </p:cNvSpPr>
          <p:nvPr>
            <p:ph idx="1"/>
          </p:nvPr>
        </p:nvSpPr>
        <p:spPr>
          <a:xfrm>
            <a:off x="1477435" y="1928168"/>
            <a:ext cx="3920066" cy="369332"/>
          </a:xfrm>
          <a:prstGeom prst="rect">
            <a:avLst/>
          </a:prstGeom>
        </p:spPr>
        <p:txBody>
          <a:bodyPr wrap="square" lIns="0" tIns="0" rIns="0" bIns="0">
            <a:spAutoFit/>
          </a:bodyPr>
          <a:lstStyle>
            <a:lvl1pPr>
              <a:defRPr b="0" i="0">
                <a:solidFill>
                  <a:schemeClr val="tx1">
                    <a:lumMod val="65000"/>
                    <a:lumOff val="35000"/>
                  </a:schemeClr>
                </a:solidFill>
              </a:defRPr>
            </a:lvl1pPr>
          </a:lstStyle>
          <a:p>
            <a:endParaRPr dirty="0"/>
          </a:p>
        </p:txBody>
      </p:sp>
    </p:spTree>
    <p:extLst>
      <p:ext uri="{BB962C8B-B14F-4D97-AF65-F5344CB8AC3E}">
        <p14:creationId xmlns:p14="http://schemas.microsoft.com/office/powerpoint/2010/main" val="494423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lta Dental divider slide">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E058EA3F-303C-4DFB-BB6A-79D34F85CE54}"/>
              </a:ext>
            </a:extLst>
          </p:cNvPr>
          <p:cNvGrpSpPr/>
          <p:nvPr userDrawn="1"/>
        </p:nvGrpSpPr>
        <p:grpSpPr>
          <a:xfrm>
            <a:off x="701039" y="0"/>
            <a:ext cx="11491383" cy="6858000"/>
            <a:chOff x="841247" y="0"/>
            <a:chExt cx="13789660" cy="8229600"/>
          </a:xfrm>
        </p:grpSpPr>
        <p:sp>
          <p:nvSpPr>
            <p:cNvPr id="12" name="object 3">
              <a:extLst>
                <a:ext uri="{FF2B5EF4-FFF2-40B4-BE49-F238E27FC236}">
                  <a16:creationId xmlns:a16="http://schemas.microsoft.com/office/drawing/2014/main" id="{38FE8BA5-49FD-4367-8721-A8A0E73C1AE7}"/>
                </a:ext>
              </a:extLst>
            </p:cNvPr>
            <p:cNvSpPr/>
            <p:nvPr/>
          </p:nvSpPr>
          <p:spPr>
            <a:xfrm>
              <a:off x="4937759" y="0"/>
              <a:ext cx="9692640" cy="8229600"/>
            </a:xfrm>
            <a:prstGeom prst="rect">
              <a:avLst/>
            </a:prstGeom>
            <a:blipFill>
              <a:blip r:embed="rId2" cstate="print"/>
              <a:stretch>
                <a:fillRect/>
              </a:stretch>
            </a:blipFill>
          </p:spPr>
          <p:txBody>
            <a:bodyPr wrap="square" lIns="0" tIns="0" rIns="0" bIns="0" rtlCol="0"/>
            <a:lstStyle/>
            <a:p>
              <a:endParaRPr sz="1500"/>
            </a:p>
          </p:txBody>
        </p:sp>
        <p:sp>
          <p:nvSpPr>
            <p:cNvPr id="13" name="object 4">
              <a:extLst>
                <a:ext uri="{FF2B5EF4-FFF2-40B4-BE49-F238E27FC236}">
                  <a16:creationId xmlns:a16="http://schemas.microsoft.com/office/drawing/2014/main" id="{B34C5E4C-4F72-4C7E-80B2-73219EA83A35}"/>
                </a:ext>
              </a:extLst>
            </p:cNvPr>
            <p:cNvSpPr/>
            <p:nvPr/>
          </p:nvSpPr>
          <p:spPr>
            <a:xfrm>
              <a:off x="841247" y="0"/>
              <a:ext cx="5815965" cy="8229600"/>
            </a:xfrm>
            <a:custGeom>
              <a:avLst/>
              <a:gdLst/>
              <a:ahLst/>
              <a:cxnLst/>
              <a:rect l="l" t="t" r="r" b="b"/>
              <a:pathLst>
                <a:path w="5815965" h="8229600">
                  <a:moveTo>
                    <a:pt x="5815583" y="0"/>
                  </a:moveTo>
                  <a:lnTo>
                    <a:pt x="0" y="0"/>
                  </a:lnTo>
                  <a:lnTo>
                    <a:pt x="0" y="8229600"/>
                  </a:lnTo>
                  <a:lnTo>
                    <a:pt x="5815583" y="8229600"/>
                  </a:lnTo>
                  <a:lnTo>
                    <a:pt x="5815583" y="0"/>
                  </a:lnTo>
                  <a:close/>
                </a:path>
              </a:pathLst>
            </a:custGeom>
            <a:solidFill>
              <a:srgbClr val="3CAE49"/>
            </a:solidFill>
          </p:spPr>
          <p:txBody>
            <a:bodyPr wrap="square" lIns="0" tIns="0" rIns="0" bIns="0" rtlCol="0"/>
            <a:lstStyle/>
            <a:p>
              <a:endParaRPr sz="1500"/>
            </a:p>
          </p:txBody>
        </p:sp>
      </p:grpSp>
      <p:sp>
        <p:nvSpPr>
          <p:cNvPr id="8" name="Holder 2">
            <a:extLst>
              <a:ext uri="{FF2B5EF4-FFF2-40B4-BE49-F238E27FC236}">
                <a16:creationId xmlns:a16="http://schemas.microsoft.com/office/drawing/2014/main" id="{58B2B28D-D8CB-4BE9-B006-F85FE9B21390}"/>
              </a:ext>
            </a:extLst>
          </p:cNvPr>
          <p:cNvSpPr>
            <a:spLocks noGrp="1"/>
          </p:cNvSpPr>
          <p:nvPr userDrawn="1">
            <p:ph type="ctrTitle"/>
          </p:nvPr>
        </p:nvSpPr>
        <p:spPr>
          <a:xfrm>
            <a:off x="1419436" y="1230710"/>
            <a:ext cx="3597064" cy="615553"/>
          </a:xfrm>
          <a:prstGeom prst="rect">
            <a:avLst/>
          </a:prstGeom>
        </p:spPr>
        <p:txBody>
          <a:bodyPr wrap="square" lIns="0" tIns="0" rIns="0" bIns="0">
            <a:spAutoFit/>
          </a:bodyPr>
          <a:lstStyle>
            <a:lvl1pPr>
              <a:defRPr b="0">
                <a:solidFill>
                  <a:schemeClr val="bg1"/>
                </a:solidFill>
              </a:defRPr>
            </a:lvl1pPr>
          </a:lstStyle>
          <a:p>
            <a:endParaRPr dirty="0"/>
          </a:p>
        </p:txBody>
      </p:sp>
      <p:pic>
        <p:nvPicPr>
          <p:cNvPr id="10" name="Picture 9">
            <a:extLst>
              <a:ext uri="{FF2B5EF4-FFF2-40B4-BE49-F238E27FC236}">
                <a16:creationId xmlns:a16="http://schemas.microsoft.com/office/drawing/2014/main" id="{D4325BA2-A1E8-4CDC-964A-519481DA624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04501" y="5970298"/>
            <a:ext cx="1110469" cy="470098"/>
          </a:xfrm>
          <a:prstGeom prst="rect">
            <a:avLst/>
          </a:prstGeom>
        </p:spPr>
      </p:pic>
      <p:sp>
        <p:nvSpPr>
          <p:cNvPr id="14" name="TextBox 13">
            <a:extLst>
              <a:ext uri="{FF2B5EF4-FFF2-40B4-BE49-F238E27FC236}">
                <a16:creationId xmlns:a16="http://schemas.microsoft.com/office/drawing/2014/main" id="{094E597A-0886-43A0-931E-A4A4CC036CB0}"/>
              </a:ext>
            </a:extLst>
          </p:cNvPr>
          <p:cNvSpPr txBox="1"/>
          <p:nvPr userDrawn="1"/>
        </p:nvSpPr>
        <p:spPr>
          <a:xfrm>
            <a:off x="6738937" y="3994626"/>
            <a:ext cx="4445000" cy="1785297"/>
          </a:xfrm>
          <a:prstGeom prst="rect">
            <a:avLst/>
          </a:prstGeom>
          <a:noFill/>
        </p:spPr>
        <p:txBody>
          <a:bodyPr wrap="square" rtlCol="0">
            <a:spAutoFit/>
          </a:bodyPr>
          <a:lstStyle/>
          <a:p>
            <a:r>
              <a:rPr lang="en-US" sz="3667" b="1" dirty="0">
                <a:solidFill>
                  <a:schemeClr val="bg1">
                    <a:lumMod val="75000"/>
                  </a:schemeClr>
                </a:solidFill>
              </a:rPr>
              <a:t>Placeholder Image</a:t>
            </a:r>
          </a:p>
          <a:p>
            <a:r>
              <a:rPr lang="en-US" sz="3667" dirty="0">
                <a:solidFill>
                  <a:schemeClr val="bg1">
                    <a:lumMod val="75000"/>
                  </a:schemeClr>
                </a:solidFill>
              </a:rPr>
              <a:t>Marketing will replace when you are ready</a:t>
            </a:r>
          </a:p>
        </p:txBody>
      </p:sp>
      <p:sp>
        <p:nvSpPr>
          <p:cNvPr id="15" name="object 6">
            <a:extLst>
              <a:ext uri="{FF2B5EF4-FFF2-40B4-BE49-F238E27FC236}">
                <a16:creationId xmlns:a16="http://schemas.microsoft.com/office/drawing/2014/main" id="{AC29AAD6-D38E-4F99-9D7A-3624F73DB799}"/>
              </a:ext>
            </a:extLst>
          </p:cNvPr>
          <p:cNvSpPr txBox="1"/>
          <p:nvPr userDrawn="1"/>
        </p:nvSpPr>
        <p:spPr>
          <a:xfrm>
            <a:off x="275167" y="1827027"/>
            <a:ext cx="195053" cy="3230718"/>
          </a:xfrm>
          <a:prstGeom prst="rect">
            <a:avLst/>
          </a:prstGeom>
        </p:spPr>
        <p:txBody>
          <a:bodyPr vert="vert270" wrap="square" lIns="0" tIns="0" rIns="0" bIns="0" rtlCol="0">
            <a:spAutoFit/>
          </a:bodyPr>
          <a:lstStyle/>
          <a:p>
            <a:pPr marL="10583" marR="0" lvl="0" indent="0" algn="ctr" defTabSz="761970" rtl="0" eaLnBrk="1" fontAlgn="auto" latinLnBrk="0" hangingPunct="1">
              <a:lnSpc>
                <a:spcPts val="1508"/>
              </a:lnSpc>
              <a:spcBef>
                <a:spcPts val="0"/>
              </a:spcBef>
              <a:spcAft>
                <a:spcPts val="0"/>
              </a:spcAft>
              <a:buClrTx/>
              <a:buSzTx/>
              <a:buFontTx/>
              <a:buNone/>
              <a:tabLst/>
              <a:defRPr/>
            </a:pPr>
            <a:r>
              <a:rPr lang="en-US" sz="1500" spc="21" dirty="0">
                <a:solidFill>
                  <a:srgbClr val="4C4D4F"/>
                </a:solidFill>
                <a:latin typeface="Calibri"/>
                <a:cs typeface="Calibri"/>
              </a:rPr>
              <a:t>OEBB Open Enrollment</a:t>
            </a:r>
            <a:endParaRPr lang="en-US" sz="1500" dirty="0">
              <a:latin typeface="+mn-lt"/>
              <a:cs typeface="Calibri"/>
            </a:endParaRPr>
          </a:p>
        </p:txBody>
      </p:sp>
    </p:spTree>
    <p:extLst>
      <p:ext uri="{BB962C8B-B14F-4D97-AF65-F5344CB8AC3E}">
        <p14:creationId xmlns:p14="http://schemas.microsoft.com/office/powerpoint/2010/main" val="3691649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elta Dental left image - short content">
    <p:bg>
      <p:bgPr>
        <a:solidFill>
          <a:schemeClr val="bg1"/>
        </a:solidFill>
        <a:effectLst/>
      </p:bgPr>
    </p:bg>
    <p:spTree>
      <p:nvGrpSpPr>
        <p:cNvPr id="1" name=""/>
        <p:cNvGrpSpPr/>
        <p:nvPr/>
      </p:nvGrpSpPr>
      <p:grpSpPr>
        <a:xfrm>
          <a:off x="0" y="0"/>
          <a:ext cx="0" cy="0"/>
          <a:chOff x="0" y="0"/>
          <a:chExt cx="0" cy="0"/>
        </a:xfrm>
      </p:grpSpPr>
      <p:sp>
        <p:nvSpPr>
          <p:cNvPr id="10" name="object 5">
            <a:extLst>
              <a:ext uri="{FF2B5EF4-FFF2-40B4-BE49-F238E27FC236}">
                <a16:creationId xmlns:a16="http://schemas.microsoft.com/office/drawing/2014/main" id="{C3053546-9359-4CD6-8F59-4AE7E6846165}"/>
              </a:ext>
            </a:extLst>
          </p:cNvPr>
          <p:cNvSpPr/>
          <p:nvPr userDrawn="1"/>
        </p:nvSpPr>
        <p:spPr>
          <a:xfrm>
            <a:off x="0" y="6762750"/>
            <a:ext cx="12192000" cy="95250"/>
          </a:xfrm>
          <a:custGeom>
            <a:avLst/>
            <a:gdLst/>
            <a:ahLst/>
            <a:cxnLst/>
            <a:rect l="l" t="t" r="r" b="b"/>
            <a:pathLst>
              <a:path w="14630400" h="114300">
                <a:moveTo>
                  <a:pt x="14630400" y="0"/>
                </a:moveTo>
                <a:lnTo>
                  <a:pt x="0" y="0"/>
                </a:lnTo>
                <a:lnTo>
                  <a:pt x="0" y="114300"/>
                </a:lnTo>
                <a:lnTo>
                  <a:pt x="14630400" y="114300"/>
                </a:lnTo>
                <a:lnTo>
                  <a:pt x="14630400" y="0"/>
                </a:lnTo>
                <a:close/>
              </a:path>
            </a:pathLst>
          </a:custGeom>
          <a:solidFill>
            <a:srgbClr val="41B04A"/>
          </a:solidFill>
        </p:spPr>
        <p:txBody>
          <a:bodyPr wrap="square" lIns="0" tIns="0" rIns="0" bIns="0" rtlCol="0"/>
          <a:lstStyle/>
          <a:p>
            <a:endParaRPr sz="1500"/>
          </a:p>
        </p:txBody>
      </p:sp>
      <p:sp>
        <p:nvSpPr>
          <p:cNvPr id="18" name="object 11">
            <a:extLst>
              <a:ext uri="{FF2B5EF4-FFF2-40B4-BE49-F238E27FC236}">
                <a16:creationId xmlns:a16="http://schemas.microsoft.com/office/drawing/2014/main" id="{51D33A10-C856-4057-813A-6CBB42CA1C51}"/>
              </a:ext>
            </a:extLst>
          </p:cNvPr>
          <p:cNvSpPr/>
          <p:nvPr userDrawn="1"/>
        </p:nvSpPr>
        <p:spPr>
          <a:xfrm>
            <a:off x="762000" y="0"/>
            <a:ext cx="6629400" cy="6858000"/>
          </a:xfrm>
          <a:prstGeom prst="rect">
            <a:avLst/>
          </a:prstGeom>
          <a:blipFill>
            <a:blip r:embed="rId2" cstate="print"/>
            <a:stretch>
              <a:fillRect/>
            </a:stretch>
          </a:blipFill>
        </p:spPr>
        <p:txBody>
          <a:bodyPr wrap="square" lIns="0" tIns="0" rIns="0" bIns="0" rtlCol="0"/>
          <a:lstStyle/>
          <a:p>
            <a:endParaRPr sz="1500"/>
          </a:p>
        </p:txBody>
      </p:sp>
      <p:sp>
        <p:nvSpPr>
          <p:cNvPr id="3" name="Holder 3"/>
          <p:cNvSpPr>
            <a:spLocks noGrp="1"/>
          </p:cNvSpPr>
          <p:nvPr>
            <p:ph type="body" idx="1"/>
          </p:nvPr>
        </p:nvSpPr>
        <p:spPr>
          <a:xfrm>
            <a:off x="8265583" y="1507456"/>
            <a:ext cx="3227917" cy="3198813"/>
          </a:xfrm>
        </p:spPr>
        <p:txBody>
          <a:bodyPr lIns="0" tIns="0" rIns="0" bIns="0"/>
          <a:lstStyle>
            <a:lvl1pPr>
              <a:defRPr sz="1500" b="0" i="0">
                <a:solidFill>
                  <a:schemeClr val="tx1">
                    <a:lumMod val="65000"/>
                    <a:lumOff val="35000"/>
                  </a:schemeClr>
                </a:solidFill>
              </a:defRPr>
            </a:lvl1pPr>
          </a:lstStyle>
          <a:p>
            <a:endParaRPr lang="en-US" dirty="0"/>
          </a:p>
        </p:txBody>
      </p:sp>
      <p:sp>
        <p:nvSpPr>
          <p:cNvPr id="36" name="Holder 2">
            <a:extLst>
              <a:ext uri="{FF2B5EF4-FFF2-40B4-BE49-F238E27FC236}">
                <a16:creationId xmlns:a16="http://schemas.microsoft.com/office/drawing/2014/main" id="{49CF8CA2-0DCA-4729-BB4E-FE24CD1029F3}"/>
              </a:ext>
            </a:extLst>
          </p:cNvPr>
          <p:cNvSpPr>
            <a:spLocks noGrp="1"/>
          </p:cNvSpPr>
          <p:nvPr>
            <p:ph type="title"/>
          </p:nvPr>
        </p:nvSpPr>
        <p:spPr>
          <a:xfrm>
            <a:off x="8255000" y="685800"/>
            <a:ext cx="3238500" cy="592667"/>
          </a:xfrm>
        </p:spPr>
        <p:txBody>
          <a:bodyPr lIns="0" tIns="0" rIns="0" bIns="0"/>
          <a:lstStyle>
            <a:lvl1pPr>
              <a:defRPr sz="3750" b="1" i="0">
                <a:solidFill>
                  <a:srgbClr val="4C4D4F"/>
                </a:solidFill>
                <a:latin typeface="Calibri"/>
                <a:cs typeface="Calibri"/>
              </a:defRPr>
            </a:lvl1pPr>
          </a:lstStyle>
          <a:p>
            <a:endParaRPr dirty="0"/>
          </a:p>
        </p:txBody>
      </p:sp>
      <p:pic>
        <p:nvPicPr>
          <p:cNvPr id="17" name="Picture 16">
            <a:extLst>
              <a:ext uri="{FF2B5EF4-FFF2-40B4-BE49-F238E27FC236}">
                <a16:creationId xmlns:a16="http://schemas.microsoft.com/office/drawing/2014/main" id="{B08C895C-5920-46F3-80AB-6A11B1885E5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04501" y="5970298"/>
            <a:ext cx="1110469" cy="470098"/>
          </a:xfrm>
          <a:prstGeom prst="rect">
            <a:avLst/>
          </a:prstGeom>
        </p:spPr>
      </p:pic>
      <p:sp>
        <p:nvSpPr>
          <p:cNvPr id="12" name="TextBox 11">
            <a:extLst>
              <a:ext uri="{FF2B5EF4-FFF2-40B4-BE49-F238E27FC236}">
                <a16:creationId xmlns:a16="http://schemas.microsoft.com/office/drawing/2014/main" id="{F12AB53C-01FD-4412-A5F1-3B5939DBBC7D}"/>
              </a:ext>
            </a:extLst>
          </p:cNvPr>
          <p:cNvSpPr txBox="1"/>
          <p:nvPr userDrawn="1"/>
        </p:nvSpPr>
        <p:spPr>
          <a:xfrm>
            <a:off x="1968500" y="571500"/>
            <a:ext cx="4445000" cy="1785297"/>
          </a:xfrm>
          <a:prstGeom prst="rect">
            <a:avLst/>
          </a:prstGeom>
          <a:noFill/>
        </p:spPr>
        <p:txBody>
          <a:bodyPr wrap="square" rtlCol="0">
            <a:spAutoFit/>
          </a:bodyPr>
          <a:lstStyle/>
          <a:p>
            <a:r>
              <a:rPr lang="en-US" sz="3667" b="1" dirty="0">
                <a:solidFill>
                  <a:schemeClr val="bg1">
                    <a:lumMod val="85000"/>
                  </a:schemeClr>
                </a:solidFill>
              </a:rPr>
              <a:t>Placeholder Image</a:t>
            </a:r>
          </a:p>
          <a:p>
            <a:r>
              <a:rPr lang="en-US" sz="3667" dirty="0">
                <a:solidFill>
                  <a:schemeClr val="bg1">
                    <a:lumMod val="85000"/>
                  </a:schemeClr>
                </a:solidFill>
              </a:rPr>
              <a:t>Marketing will replace when you are ready</a:t>
            </a:r>
          </a:p>
        </p:txBody>
      </p:sp>
      <p:sp>
        <p:nvSpPr>
          <p:cNvPr id="9" name="object 6">
            <a:extLst>
              <a:ext uri="{FF2B5EF4-FFF2-40B4-BE49-F238E27FC236}">
                <a16:creationId xmlns:a16="http://schemas.microsoft.com/office/drawing/2014/main" id="{36891833-B88B-47EC-BB91-A1966C6F8DF0}"/>
              </a:ext>
            </a:extLst>
          </p:cNvPr>
          <p:cNvSpPr txBox="1"/>
          <p:nvPr userDrawn="1"/>
        </p:nvSpPr>
        <p:spPr>
          <a:xfrm>
            <a:off x="275167" y="1827027"/>
            <a:ext cx="195053" cy="3230718"/>
          </a:xfrm>
          <a:prstGeom prst="rect">
            <a:avLst/>
          </a:prstGeom>
        </p:spPr>
        <p:txBody>
          <a:bodyPr vert="vert270" wrap="square" lIns="0" tIns="0" rIns="0" bIns="0" rtlCol="0">
            <a:spAutoFit/>
          </a:bodyPr>
          <a:lstStyle/>
          <a:p>
            <a:pPr marL="10583" marR="0" lvl="0" indent="0" algn="ctr" defTabSz="761970" rtl="0" eaLnBrk="1" fontAlgn="auto" latinLnBrk="0" hangingPunct="1">
              <a:lnSpc>
                <a:spcPts val="1508"/>
              </a:lnSpc>
              <a:spcBef>
                <a:spcPts val="0"/>
              </a:spcBef>
              <a:spcAft>
                <a:spcPts val="0"/>
              </a:spcAft>
              <a:buClrTx/>
              <a:buSzTx/>
              <a:buFontTx/>
              <a:buNone/>
              <a:tabLst/>
              <a:defRPr/>
            </a:pPr>
            <a:r>
              <a:rPr lang="en-US" sz="1500" spc="21" dirty="0">
                <a:solidFill>
                  <a:srgbClr val="4C4D4F"/>
                </a:solidFill>
                <a:latin typeface="Calibri"/>
                <a:cs typeface="Calibri"/>
              </a:rPr>
              <a:t>OEBB Open Enrollment</a:t>
            </a:r>
            <a:endParaRPr lang="en-US" sz="1500" dirty="0">
              <a:latin typeface="+mn-lt"/>
              <a:cs typeface="Calibri"/>
            </a:endParaRPr>
          </a:p>
        </p:txBody>
      </p:sp>
    </p:spTree>
    <p:extLst>
      <p:ext uri="{BB962C8B-B14F-4D97-AF65-F5344CB8AC3E}">
        <p14:creationId xmlns:p14="http://schemas.microsoft.com/office/powerpoint/2010/main" val="2250043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elta Dental right image - short content">
    <p:bg>
      <p:bgPr>
        <a:solidFill>
          <a:schemeClr val="bg1"/>
        </a:solidFill>
        <a:effectLst/>
      </p:bgPr>
    </p:bg>
    <p:spTree>
      <p:nvGrpSpPr>
        <p:cNvPr id="1" name=""/>
        <p:cNvGrpSpPr/>
        <p:nvPr/>
      </p:nvGrpSpPr>
      <p:grpSpPr>
        <a:xfrm>
          <a:off x="0" y="0"/>
          <a:ext cx="0" cy="0"/>
          <a:chOff x="0" y="0"/>
          <a:chExt cx="0" cy="0"/>
        </a:xfrm>
      </p:grpSpPr>
      <p:sp>
        <p:nvSpPr>
          <p:cNvPr id="42" name="object 20">
            <a:extLst>
              <a:ext uri="{FF2B5EF4-FFF2-40B4-BE49-F238E27FC236}">
                <a16:creationId xmlns:a16="http://schemas.microsoft.com/office/drawing/2014/main" id="{7C4A9383-DBA4-4BA6-93A1-4271DAD6CE0B}"/>
              </a:ext>
            </a:extLst>
          </p:cNvPr>
          <p:cNvSpPr/>
          <p:nvPr userDrawn="1"/>
        </p:nvSpPr>
        <p:spPr>
          <a:xfrm>
            <a:off x="0" y="0"/>
            <a:ext cx="762000" cy="6762750"/>
          </a:xfrm>
          <a:custGeom>
            <a:avLst/>
            <a:gdLst/>
            <a:ahLst/>
            <a:cxnLst/>
            <a:rect l="l" t="t" r="r" b="b"/>
            <a:pathLst>
              <a:path w="914400" h="8115300">
                <a:moveTo>
                  <a:pt x="0" y="8115300"/>
                </a:moveTo>
                <a:lnTo>
                  <a:pt x="914400" y="8115300"/>
                </a:lnTo>
                <a:lnTo>
                  <a:pt x="914400" y="0"/>
                </a:lnTo>
                <a:lnTo>
                  <a:pt x="0" y="0"/>
                </a:lnTo>
                <a:lnTo>
                  <a:pt x="0" y="8115300"/>
                </a:lnTo>
                <a:close/>
              </a:path>
            </a:pathLst>
          </a:custGeom>
          <a:solidFill>
            <a:srgbClr val="E6E7E8"/>
          </a:solidFill>
        </p:spPr>
        <p:txBody>
          <a:bodyPr wrap="square" lIns="0" tIns="0" rIns="0" bIns="0" rtlCol="0"/>
          <a:lstStyle/>
          <a:p>
            <a:endParaRPr sz="1500" dirty="0"/>
          </a:p>
        </p:txBody>
      </p:sp>
      <p:sp>
        <p:nvSpPr>
          <p:cNvPr id="3" name="Holder 3"/>
          <p:cNvSpPr>
            <a:spLocks noGrp="1"/>
          </p:cNvSpPr>
          <p:nvPr>
            <p:ph type="body" idx="1"/>
          </p:nvPr>
        </p:nvSpPr>
        <p:spPr>
          <a:xfrm>
            <a:off x="1496482" y="1507456"/>
            <a:ext cx="3393018" cy="3198813"/>
          </a:xfrm>
        </p:spPr>
        <p:txBody>
          <a:bodyPr lIns="0" tIns="0" rIns="0" bIns="0"/>
          <a:lstStyle>
            <a:lvl1pPr>
              <a:defRPr sz="1500" b="0" i="0">
                <a:solidFill>
                  <a:schemeClr val="tx1">
                    <a:lumMod val="65000"/>
                    <a:lumOff val="35000"/>
                  </a:schemeClr>
                </a:solidFill>
              </a:defRPr>
            </a:lvl1pPr>
          </a:lstStyle>
          <a:p>
            <a:endParaRPr lang="en-US" dirty="0"/>
          </a:p>
        </p:txBody>
      </p:sp>
      <p:sp>
        <p:nvSpPr>
          <p:cNvPr id="10" name="object 5">
            <a:extLst>
              <a:ext uri="{FF2B5EF4-FFF2-40B4-BE49-F238E27FC236}">
                <a16:creationId xmlns:a16="http://schemas.microsoft.com/office/drawing/2014/main" id="{C3053546-9359-4CD6-8F59-4AE7E6846165}"/>
              </a:ext>
            </a:extLst>
          </p:cNvPr>
          <p:cNvSpPr/>
          <p:nvPr userDrawn="1"/>
        </p:nvSpPr>
        <p:spPr>
          <a:xfrm>
            <a:off x="0" y="6762750"/>
            <a:ext cx="12192000" cy="95250"/>
          </a:xfrm>
          <a:custGeom>
            <a:avLst/>
            <a:gdLst/>
            <a:ahLst/>
            <a:cxnLst/>
            <a:rect l="l" t="t" r="r" b="b"/>
            <a:pathLst>
              <a:path w="14630400" h="114300">
                <a:moveTo>
                  <a:pt x="14630400" y="0"/>
                </a:moveTo>
                <a:lnTo>
                  <a:pt x="0" y="0"/>
                </a:lnTo>
                <a:lnTo>
                  <a:pt x="0" y="114300"/>
                </a:lnTo>
                <a:lnTo>
                  <a:pt x="14630400" y="114300"/>
                </a:lnTo>
                <a:lnTo>
                  <a:pt x="14630400" y="0"/>
                </a:lnTo>
                <a:close/>
              </a:path>
            </a:pathLst>
          </a:custGeom>
          <a:solidFill>
            <a:srgbClr val="41B04A"/>
          </a:solidFill>
        </p:spPr>
        <p:txBody>
          <a:bodyPr wrap="square" lIns="0" tIns="0" rIns="0" bIns="0" rtlCol="0"/>
          <a:lstStyle/>
          <a:p>
            <a:endParaRPr sz="1500"/>
          </a:p>
        </p:txBody>
      </p:sp>
      <p:sp>
        <p:nvSpPr>
          <p:cNvPr id="36" name="Holder 2">
            <a:extLst>
              <a:ext uri="{FF2B5EF4-FFF2-40B4-BE49-F238E27FC236}">
                <a16:creationId xmlns:a16="http://schemas.microsoft.com/office/drawing/2014/main" id="{49CF8CA2-0DCA-4729-BB4E-FE24CD1029F3}"/>
              </a:ext>
            </a:extLst>
          </p:cNvPr>
          <p:cNvSpPr>
            <a:spLocks noGrp="1"/>
          </p:cNvSpPr>
          <p:nvPr>
            <p:ph type="title"/>
          </p:nvPr>
        </p:nvSpPr>
        <p:spPr>
          <a:xfrm>
            <a:off x="1436520" y="685800"/>
            <a:ext cx="3452980" cy="592667"/>
          </a:xfrm>
        </p:spPr>
        <p:txBody>
          <a:bodyPr lIns="0" tIns="0" rIns="0" bIns="0"/>
          <a:lstStyle>
            <a:lvl1pPr>
              <a:defRPr sz="3750" b="1" i="0">
                <a:solidFill>
                  <a:srgbClr val="4C4D4F"/>
                </a:solidFill>
                <a:latin typeface="Calibri"/>
                <a:cs typeface="Calibri"/>
              </a:defRPr>
            </a:lvl1pPr>
          </a:lstStyle>
          <a:p>
            <a:endParaRPr dirty="0"/>
          </a:p>
        </p:txBody>
      </p:sp>
      <p:sp>
        <p:nvSpPr>
          <p:cNvPr id="18" name="object 11">
            <a:extLst>
              <a:ext uri="{FF2B5EF4-FFF2-40B4-BE49-F238E27FC236}">
                <a16:creationId xmlns:a16="http://schemas.microsoft.com/office/drawing/2014/main" id="{7E7FFEB9-56FC-4F1F-9584-98944B2513B4}"/>
              </a:ext>
            </a:extLst>
          </p:cNvPr>
          <p:cNvSpPr/>
          <p:nvPr userDrawn="1"/>
        </p:nvSpPr>
        <p:spPr>
          <a:xfrm>
            <a:off x="5562600" y="0"/>
            <a:ext cx="6629400" cy="6858000"/>
          </a:xfrm>
          <a:prstGeom prst="rect">
            <a:avLst/>
          </a:prstGeom>
          <a:blipFill>
            <a:blip r:embed="rId2" cstate="print"/>
            <a:stretch>
              <a:fillRect/>
            </a:stretch>
          </a:blipFill>
        </p:spPr>
        <p:txBody>
          <a:bodyPr wrap="square" lIns="0" tIns="0" rIns="0" bIns="0" rtlCol="0"/>
          <a:lstStyle/>
          <a:p>
            <a:endParaRPr sz="1500"/>
          </a:p>
        </p:txBody>
      </p:sp>
      <p:pic>
        <p:nvPicPr>
          <p:cNvPr id="19" name="Picture 18">
            <a:extLst>
              <a:ext uri="{FF2B5EF4-FFF2-40B4-BE49-F238E27FC236}">
                <a16:creationId xmlns:a16="http://schemas.microsoft.com/office/drawing/2014/main" id="{8AB41AF6-821D-4699-BA05-7829C1E163B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04501" y="5970298"/>
            <a:ext cx="1110469" cy="470098"/>
          </a:xfrm>
          <a:prstGeom prst="rect">
            <a:avLst/>
          </a:prstGeom>
        </p:spPr>
      </p:pic>
      <p:sp>
        <p:nvSpPr>
          <p:cNvPr id="11" name="TextBox 10">
            <a:extLst>
              <a:ext uri="{FF2B5EF4-FFF2-40B4-BE49-F238E27FC236}">
                <a16:creationId xmlns:a16="http://schemas.microsoft.com/office/drawing/2014/main" id="{BAC53F2F-5D05-48B7-BAD8-1C32B795CC83}"/>
              </a:ext>
            </a:extLst>
          </p:cNvPr>
          <p:cNvSpPr txBox="1"/>
          <p:nvPr userDrawn="1"/>
        </p:nvSpPr>
        <p:spPr>
          <a:xfrm>
            <a:off x="6858000" y="571500"/>
            <a:ext cx="4445000" cy="1785297"/>
          </a:xfrm>
          <a:prstGeom prst="rect">
            <a:avLst/>
          </a:prstGeom>
          <a:noFill/>
        </p:spPr>
        <p:txBody>
          <a:bodyPr wrap="square" rtlCol="0">
            <a:spAutoFit/>
          </a:bodyPr>
          <a:lstStyle/>
          <a:p>
            <a:r>
              <a:rPr lang="en-US" sz="3667" b="1" dirty="0">
                <a:solidFill>
                  <a:schemeClr val="bg1">
                    <a:lumMod val="85000"/>
                  </a:schemeClr>
                </a:solidFill>
              </a:rPr>
              <a:t>Placeholder Image</a:t>
            </a:r>
          </a:p>
          <a:p>
            <a:r>
              <a:rPr lang="en-US" sz="3667" dirty="0">
                <a:solidFill>
                  <a:schemeClr val="bg1">
                    <a:lumMod val="85000"/>
                  </a:schemeClr>
                </a:solidFill>
              </a:rPr>
              <a:t>Marketing will replace when you are ready</a:t>
            </a:r>
          </a:p>
        </p:txBody>
      </p:sp>
      <p:sp>
        <p:nvSpPr>
          <p:cNvPr id="12" name="object 6">
            <a:extLst>
              <a:ext uri="{FF2B5EF4-FFF2-40B4-BE49-F238E27FC236}">
                <a16:creationId xmlns:a16="http://schemas.microsoft.com/office/drawing/2014/main" id="{DD7D9E21-FDB6-412B-9C60-72915A21D22B}"/>
              </a:ext>
            </a:extLst>
          </p:cNvPr>
          <p:cNvSpPr txBox="1"/>
          <p:nvPr userDrawn="1"/>
        </p:nvSpPr>
        <p:spPr>
          <a:xfrm>
            <a:off x="275167" y="1827027"/>
            <a:ext cx="195053" cy="3230718"/>
          </a:xfrm>
          <a:prstGeom prst="rect">
            <a:avLst/>
          </a:prstGeom>
        </p:spPr>
        <p:txBody>
          <a:bodyPr vert="vert270" wrap="square" lIns="0" tIns="0" rIns="0" bIns="0" rtlCol="0">
            <a:spAutoFit/>
          </a:bodyPr>
          <a:lstStyle/>
          <a:p>
            <a:pPr marL="10583" marR="0" lvl="0" indent="0" algn="ctr" defTabSz="761970" rtl="0" eaLnBrk="1" fontAlgn="auto" latinLnBrk="0" hangingPunct="1">
              <a:lnSpc>
                <a:spcPts val="1508"/>
              </a:lnSpc>
              <a:spcBef>
                <a:spcPts val="0"/>
              </a:spcBef>
              <a:spcAft>
                <a:spcPts val="0"/>
              </a:spcAft>
              <a:buClrTx/>
              <a:buSzTx/>
              <a:buFontTx/>
              <a:buNone/>
              <a:tabLst/>
              <a:defRPr/>
            </a:pPr>
            <a:r>
              <a:rPr lang="en-US" sz="1500" spc="21" dirty="0">
                <a:solidFill>
                  <a:srgbClr val="4C4D4F"/>
                </a:solidFill>
                <a:latin typeface="Calibri"/>
                <a:cs typeface="Calibri"/>
              </a:rPr>
              <a:t>OEBB Open Enrollment</a:t>
            </a:r>
            <a:endParaRPr lang="en-US" sz="1500" dirty="0">
              <a:latin typeface="+mn-lt"/>
              <a:cs typeface="Calibri"/>
            </a:endParaRPr>
          </a:p>
        </p:txBody>
      </p:sp>
    </p:spTree>
    <p:extLst>
      <p:ext uri="{BB962C8B-B14F-4D97-AF65-F5344CB8AC3E}">
        <p14:creationId xmlns:p14="http://schemas.microsoft.com/office/powerpoint/2010/main" val="2874640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lta Dental content">
    <p:spTree>
      <p:nvGrpSpPr>
        <p:cNvPr id="1" name=""/>
        <p:cNvGrpSpPr/>
        <p:nvPr/>
      </p:nvGrpSpPr>
      <p:grpSpPr>
        <a:xfrm>
          <a:off x="0" y="0"/>
          <a:ext cx="0" cy="0"/>
          <a:chOff x="0" y="0"/>
          <a:chExt cx="0" cy="0"/>
        </a:xfrm>
      </p:grpSpPr>
      <p:sp>
        <p:nvSpPr>
          <p:cNvPr id="21" name="object 20">
            <a:extLst>
              <a:ext uri="{FF2B5EF4-FFF2-40B4-BE49-F238E27FC236}">
                <a16:creationId xmlns:a16="http://schemas.microsoft.com/office/drawing/2014/main" id="{B5C3B05D-C12E-49E9-B71C-02A2955CD5A4}"/>
              </a:ext>
            </a:extLst>
          </p:cNvPr>
          <p:cNvSpPr/>
          <p:nvPr userDrawn="1"/>
        </p:nvSpPr>
        <p:spPr>
          <a:xfrm>
            <a:off x="0" y="0"/>
            <a:ext cx="762000" cy="6762750"/>
          </a:xfrm>
          <a:custGeom>
            <a:avLst/>
            <a:gdLst/>
            <a:ahLst/>
            <a:cxnLst/>
            <a:rect l="l" t="t" r="r" b="b"/>
            <a:pathLst>
              <a:path w="914400" h="8115300">
                <a:moveTo>
                  <a:pt x="0" y="8115300"/>
                </a:moveTo>
                <a:lnTo>
                  <a:pt x="914400" y="8115300"/>
                </a:lnTo>
                <a:lnTo>
                  <a:pt x="914400" y="0"/>
                </a:lnTo>
                <a:lnTo>
                  <a:pt x="0" y="0"/>
                </a:lnTo>
                <a:lnTo>
                  <a:pt x="0" y="8115300"/>
                </a:lnTo>
                <a:close/>
              </a:path>
            </a:pathLst>
          </a:custGeom>
          <a:solidFill>
            <a:srgbClr val="E6E7E8"/>
          </a:solidFill>
        </p:spPr>
        <p:txBody>
          <a:bodyPr wrap="square" lIns="0" tIns="0" rIns="0" bIns="0" rtlCol="0"/>
          <a:lstStyle/>
          <a:p>
            <a:endParaRPr sz="1500" dirty="0"/>
          </a:p>
        </p:txBody>
      </p:sp>
      <p:sp>
        <p:nvSpPr>
          <p:cNvPr id="2" name="Holder 2"/>
          <p:cNvSpPr>
            <a:spLocks noGrp="1"/>
          </p:cNvSpPr>
          <p:nvPr>
            <p:ph type="title"/>
          </p:nvPr>
        </p:nvSpPr>
        <p:spPr>
          <a:xfrm>
            <a:off x="1443265" y="685800"/>
            <a:ext cx="9478736" cy="592667"/>
          </a:xfrm>
        </p:spPr>
        <p:txBody>
          <a:bodyPr lIns="0" tIns="0" rIns="0" bIns="0"/>
          <a:lstStyle>
            <a:lvl1pPr>
              <a:defRPr sz="3750" b="1" i="0">
                <a:solidFill>
                  <a:srgbClr val="4C4D4F"/>
                </a:solidFill>
                <a:latin typeface="Calibri"/>
                <a:cs typeface="Calibri"/>
              </a:defRPr>
            </a:lvl1pPr>
          </a:lstStyle>
          <a:p>
            <a:endParaRPr dirty="0"/>
          </a:p>
        </p:txBody>
      </p:sp>
      <p:sp>
        <p:nvSpPr>
          <p:cNvPr id="9" name="object 10">
            <a:extLst>
              <a:ext uri="{FF2B5EF4-FFF2-40B4-BE49-F238E27FC236}">
                <a16:creationId xmlns:a16="http://schemas.microsoft.com/office/drawing/2014/main" id="{4EDD0A96-56B9-4755-AFD9-2864906A6C50}"/>
              </a:ext>
            </a:extLst>
          </p:cNvPr>
          <p:cNvSpPr/>
          <p:nvPr userDrawn="1"/>
        </p:nvSpPr>
        <p:spPr>
          <a:xfrm>
            <a:off x="0" y="6762750"/>
            <a:ext cx="12192000" cy="95250"/>
          </a:xfrm>
          <a:custGeom>
            <a:avLst/>
            <a:gdLst/>
            <a:ahLst/>
            <a:cxnLst/>
            <a:rect l="l" t="t" r="r" b="b"/>
            <a:pathLst>
              <a:path w="14630400" h="114300">
                <a:moveTo>
                  <a:pt x="14630400" y="0"/>
                </a:moveTo>
                <a:lnTo>
                  <a:pt x="0" y="0"/>
                </a:lnTo>
                <a:lnTo>
                  <a:pt x="0" y="114300"/>
                </a:lnTo>
                <a:lnTo>
                  <a:pt x="14630400" y="114300"/>
                </a:lnTo>
                <a:lnTo>
                  <a:pt x="14630400" y="0"/>
                </a:lnTo>
                <a:close/>
              </a:path>
            </a:pathLst>
          </a:custGeom>
          <a:solidFill>
            <a:srgbClr val="41B04A"/>
          </a:solidFill>
        </p:spPr>
        <p:txBody>
          <a:bodyPr wrap="square" lIns="0" tIns="0" rIns="0" bIns="0" rtlCol="0"/>
          <a:lstStyle/>
          <a:p>
            <a:endParaRPr sz="1500"/>
          </a:p>
        </p:txBody>
      </p:sp>
      <p:sp>
        <p:nvSpPr>
          <p:cNvPr id="10" name="Holder 3">
            <a:extLst>
              <a:ext uri="{FF2B5EF4-FFF2-40B4-BE49-F238E27FC236}">
                <a16:creationId xmlns:a16="http://schemas.microsoft.com/office/drawing/2014/main" id="{48813766-9E66-407A-B842-FFC7CB12B8C8}"/>
              </a:ext>
            </a:extLst>
          </p:cNvPr>
          <p:cNvSpPr>
            <a:spLocks noGrp="1"/>
          </p:cNvSpPr>
          <p:nvPr>
            <p:ph type="body" idx="1"/>
          </p:nvPr>
        </p:nvSpPr>
        <p:spPr>
          <a:xfrm>
            <a:off x="1484086" y="1511300"/>
            <a:ext cx="9461500" cy="3556000"/>
          </a:xfrm>
        </p:spPr>
        <p:txBody>
          <a:bodyPr lIns="0" tIns="0" rIns="0" bIns="0"/>
          <a:lstStyle>
            <a:lvl1pPr>
              <a:defRPr sz="1500" b="0" i="0">
                <a:solidFill>
                  <a:schemeClr val="tx1">
                    <a:lumMod val="65000"/>
                    <a:lumOff val="35000"/>
                  </a:schemeClr>
                </a:solidFill>
              </a:defRPr>
            </a:lvl1pPr>
          </a:lstStyle>
          <a:p>
            <a:endParaRPr lang="en-US" dirty="0"/>
          </a:p>
        </p:txBody>
      </p:sp>
      <p:pic>
        <p:nvPicPr>
          <p:cNvPr id="20" name="Picture 19">
            <a:extLst>
              <a:ext uri="{FF2B5EF4-FFF2-40B4-BE49-F238E27FC236}">
                <a16:creationId xmlns:a16="http://schemas.microsoft.com/office/drawing/2014/main" id="{CA514F1B-6E19-4CD5-B70F-4378EA5BF9A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04501" y="5970298"/>
            <a:ext cx="1110469" cy="470098"/>
          </a:xfrm>
          <a:prstGeom prst="rect">
            <a:avLst/>
          </a:prstGeom>
        </p:spPr>
      </p:pic>
      <p:sp>
        <p:nvSpPr>
          <p:cNvPr id="8" name="object 6">
            <a:extLst>
              <a:ext uri="{FF2B5EF4-FFF2-40B4-BE49-F238E27FC236}">
                <a16:creationId xmlns:a16="http://schemas.microsoft.com/office/drawing/2014/main" id="{99074C71-2381-4285-AF7C-326779FA480D}"/>
              </a:ext>
            </a:extLst>
          </p:cNvPr>
          <p:cNvSpPr txBox="1"/>
          <p:nvPr userDrawn="1"/>
        </p:nvSpPr>
        <p:spPr>
          <a:xfrm>
            <a:off x="275167" y="1827027"/>
            <a:ext cx="195053" cy="3230718"/>
          </a:xfrm>
          <a:prstGeom prst="rect">
            <a:avLst/>
          </a:prstGeom>
        </p:spPr>
        <p:txBody>
          <a:bodyPr vert="vert270" wrap="square" lIns="0" tIns="0" rIns="0" bIns="0" rtlCol="0">
            <a:spAutoFit/>
          </a:bodyPr>
          <a:lstStyle/>
          <a:p>
            <a:pPr marL="10583" marR="0" lvl="0" indent="0" algn="ctr" defTabSz="761970" rtl="0" eaLnBrk="1" fontAlgn="auto" latinLnBrk="0" hangingPunct="1">
              <a:lnSpc>
                <a:spcPts val="1508"/>
              </a:lnSpc>
              <a:spcBef>
                <a:spcPts val="0"/>
              </a:spcBef>
              <a:spcAft>
                <a:spcPts val="0"/>
              </a:spcAft>
              <a:buClrTx/>
              <a:buSzTx/>
              <a:buFontTx/>
              <a:buNone/>
              <a:tabLst/>
              <a:defRPr/>
            </a:pPr>
            <a:r>
              <a:rPr lang="en-US" sz="1500" spc="21" dirty="0">
                <a:solidFill>
                  <a:srgbClr val="4C4D4F"/>
                </a:solidFill>
                <a:latin typeface="Calibri"/>
                <a:cs typeface="Calibri"/>
              </a:rPr>
              <a:t>OEBB Open Enrollment</a:t>
            </a:r>
            <a:endParaRPr lang="en-US" sz="1500" dirty="0">
              <a:latin typeface="+mn-lt"/>
              <a:cs typeface="Calibri"/>
            </a:endParaRPr>
          </a:p>
        </p:txBody>
      </p:sp>
    </p:spTree>
    <p:extLst>
      <p:ext uri="{BB962C8B-B14F-4D97-AF65-F5344CB8AC3E}">
        <p14:creationId xmlns:p14="http://schemas.microsoft.com/office/powerpoint/2010/main" val="3485784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931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lumMod val="85000"/>
          </a:schemeClr>
        </a:solidFill>
        <a:effectLst/>
      </p:bgPr>
    </p:bg>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C3C3D614-1229-478C-BFB1-8BC006A71B24}"/>
              </a:ext>
            </a:extLst>
          </p:cNvPr>
          <p:cNvSpPr txBox="1">
            <a:spLocks noGrp="1"/>
          </p:cNvSpPr>
          <p:nvPr>
            <p:ph type="title" idx="4294967295"/>
          </p:nvPr>
        </p:nvSpPr>
        <p:spPr>
          <a:xfrm>
            <a:off x="3429884" y="2184861"/>
            <a:ext cx="4658783" cy="1333635"/>
          </a:xfrm>
          <a:prstGeom prst="rect">
            <a:avLst/>
          </a:prstGeom>
        </p:spPr>
        <p:txBody>
          <a:bodyPr vert="horz" wrap="square" lIns="0" tIns="12700" rIns="0" bIns="0" rtlCol="0">
            <a:spAutoFit/>
          </a:bodyPr>
          <a:lstStyle>
            <a:lvl1pPr marL="10583">
              <a:lnSpc>
                <a:spcPct val="100000"/>
              </a:lnSpc>
              <a:spcBef>
                <a:spcPts val="83"/>
              </a:spcBef>
              <a:defRPr>
                <a:solidFill>
                  <a:schemeClr val="tx1">
                    <a:lumMod val="50000"/>
                    <a:lumOff val="50000"/>
                  </a:schemeClr>
                </a:solidFill>
              </a:defRPr>
            </a:lvl1pPr>
          </a:lstStyle>
          <a:p>
            <a:pPr marL="12700">
              <a:lnSpc>
                <a:spcPct val="100000"/>
              </a:lnSpc>
              <a:spcBef>
                <a:spcPts val="100"/>
              </a:spcBef>
            </a:pPr>
            <a:r>
              <a:rPr sz="8583" b="0" spc="4" dirty="0">
                <a:latin typeface="Calibri"/>
                <a:cs typeface="Calibri"/>
              </a:rPr>
              <a:t>Thank</a:t>
            </a:r>
            <a:r>
              <a:rPr sz="8583" b="0" spc="362" dirty="0">
                <a:latin typeface="Calibri"/>
                <a:cs typeface="Calibri"/>
              </a:rPr>
              <a:t> </a:t>
            </a:r>
            <a:r>
              <a:rPr sz="8583" b="0" spc="-12" dirty="0">
                <a:latin typeface="Calibri"/>
                <a:cs typeface="Calibri"/>
              </a:rPr>
              <a:t>you</a:t>
            </a:r>
            <a:endParaRPr sz="8583" dirty="0">
              <a:latin typeface="Calibri"/>
              <a:cs typeface="Calibri"/>
            </a:endParaRPr>
          </a:p>
        </p:txBody>
      </p:sp>
      <p:pic>
        <p:nvPicPr>
          <p:cNvPr id="7" name="Picture 6">
            <a:extLst>
              <a:ext uri="{FF2B5EF4-FFF2-40B4-BE49-F238E27FC236}">
                <a16:creationId xmlns:a16="http://schemas.microsoft.com/office/drawing/2014/main" id="{4E32DCD1-BE08-4597-8B4D-38F045C637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4000" y="4381500"/>
            <a:ext cx="3112668" cy="725425"/>
          </a:xfrm>
          <a:prstGeom prst="rect">
            <a:avLst/>
          </a:prstGeom>
        </p:spPr>
      </p:pic>
    </p:spTree>
    <p:extLst>
      <p:ext uri="{BB962C8B-B14F-4D97-AF65-F5344CB8AC3E}">
        <p14:creationId xmlns:p14="http://schemas.microsoft.com/office/powerpoint/2010/main" val="4094157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e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69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 title 1">
    <p:bg>
      <p:bgPr>
        <a:solidFill>
          <a:schemeClr val="bg1"/>
        </a:solidFill>
        <a:effectLst/>
      </p:bgPr>
    </p:bg>
    <p:spTree>
      <p:nvGrpSpPr>
        <p:cNvPr id="1" name=""/>
        <p:cNvGrpSpPr/>
        <p:nvPr/>
      </p:nvGrpSpPr>
      <p:grpSpPr>
        <a:xfrm>
          <a:off x="0" y="0"/>
          <a:ext cx="0" cy="0"/>
          <a:chOff x="0" y="0"/>
          <a:chExt cx="0" cy="0"/>
        </a:xfrm>
      </p:grpSpPr>
      <p:pic>
        <p:nvPicPr>
          <p:cNvPr id="1029" name="Picture 5" descr="G:\+ Team members\Aubree\12027652 Moda Health and Delta Dental PowerPoint updates\Images\Footer1_Footer 1_Footer 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00800"/>
            <a:ext cx="12192000" cy="457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3" hasCustomPrompt="1"/>
          </p:nvPr>
        </p:nvSpPr>
        <p:spPr>
          <a:xfrm>
            <a:off x="1080653" y="3276600"/>
            <a:ext cx="8469747" cy="457200"/>
          </a:xfrm>
        </p:spPr>
        <p:txBody>
          <a:bodyPr/>
          <a:lstStyle>
            <a:lvl1pPr marL="0" indent="0">
              <a:buNone/>
              <a:defRPr>
                <a:solidFill>
                  <a:schemeClr val="bg1">
                    <a:lumMod val="65000"/>
                  </a:schemeClr>
                </a:solidFill>
                <a:latin typeface="+mn-lt"/>
              </a:defRPr>
            </a:lvl1pPr>
            <a:lvl2pPr marL="457200" indent="0">
              <a:buNone/>
              <a:defRPr>
                <a:solidFill>
                  <a:schemeClr val="accent6"/>
                </a:solidFill>
                <a:latin typeface="+mn-lt"/>
              </a:defRPr>
            </a:lvl2pPr>
            <a:lvl3pPr marL="914400" indent="0">
              <a:buNone/>
              <a:defRPr>
                <a:solidFill>
                  <a:schemeClr val="accent6"/>
                </a:solidFill>
                <a:latin typeface="+mn-lt"/>
              </a:defRPr>
            </a:lvl3pPr>
            <a:lvl4pPr marL="1371600" indent="0">
              <a:buNone/>
              <a:defRPr>
                <a:solidFill>
                  <a:schemeClr val="accent6"/>
                </a:solidFill>
                <a:latin typeface="+mn-lt"/>
              </a:defRPr>
            </a:lvl4pPr>
            <a:lvl5pPr marL="1828800" indent="0">
              <a:buNone/>
              <a:defRPr>
                <a:solidFill>
                  <a:schemeClr val="accent6"/>
                </a:solidFill>
                <a:latin typeface="+mn-lt"/>
              </a:defRPr>
            </a:lvl5pPr>
          </a:lstStyle>
          <a:p>
            <a:pPr lvl="0"/>
            <a:r>
              <a:rPr lang="en-US" dirty="0"/>
              <a:t>Subhead</a:t>
            </a:r>
          </a:p>
        </p:txBody>
      </p:sp>
      <p:sp>
        <p:nvSpPr>
          <p:cNvPr id="7" name="Text Placeholder 6"/>
          <p:cNvSpPr>
            <a:spLocks noGrp="1"/>
          </p:cNvSpPr>
          <p:nvPr>
            <p:ph type="body" sz="quarter" idx="14" hasCustomPrompt="1"/>
          </p:nvPr>
        </p:nvSpPr>
        <p:spPr>
          <a:xfrm>
            <a:off x="1080654" y="1676401"/>
            <a:ext cx="8469745" cy="1535083"/>
          </a:xfrm>
        </p:spPr>
        <p:txBody>
          <a:bodyPr anchor="b">
            <a:normAutofit/>
          </a:bodyPr>
          <a:lstStyle>
            <a:lvl1pPr marL="0" indent="0">
              <a:buNone/>
              <a:defRPr sz="4000" b="0" baseline="0">
                <a:solidFill>
                  <a:schemeClr val="tx2"/>
                </a:solidFill>
              </a:defRPr>
            </a:lvl1pPr>
          </a:lstStyle>
          <a:p>
            <a:pPr lvl="0"/>
            <a:r>
              <a:rPr lang="en-US" dirty="0"/>
              <a:t>Presentation title</a:t>
            </a:r>
          </a:p>
        </p:txBody>
      </p:sp>
      <p:sp>
        <p:nvSpPr>
          <p:cNvPr id="10" name="Date Placeholder 3"/>
          <p:cNvSpPr>
            <a:spLocks noGrp="1"/>
          </p:cNvSpPr>
          <p:nvPr>
            <p:ph type="dt" sz="half" idx="2"/>
          </p:nvPr>
        </p:nvSpPr>
        <p:spPr>
          <a:xfrm>
            <a:off x="1016000" y="6492876"/>
            <a:ext cx="2133600" cy="365125"/>
          </a:xfrm>
          <a:prstGeom prst="rect">
            <a:avLst/>
          </a:prstGeom>
        </p:spPr>
        <p:txBody>
          <a:bodyPr anchor="ctr"/>
          <a:lstStyle>
            <a:lvl1pPr>
              <a:defRPr sz="800">
                <a:solidFill>
                  <a:schemeClr val="bg1">
                    <a:lumMod val="65000"/>
                  </a:schemeClr>
                </a:solidFill>
                <a:latin typeface="+mn-lt"/>
              </a:defRPr>
            </a:lvl1pPr>
          </a:lstStyle>
          <a:p>
            <a:endParaRPr lang="en-US" dirty="0"/>
          </a:p>
        </p:txBody>
      </p:sp>
      <p:sp>
        <p:nvSpPr>
          <p:cNvPr id="11" name="Footer Placeholder 4"/>
          <p:cNvSpPr>
            <a:spLocks noGrp="1"/>
          </p:cNvSpPr>
          <p:nvPr>
            <p:ph type="ftr" sz="quarter" idx="3"/>
          </p:nvPr>
        </p:nvSpPr>
        <p:spPr>
          <a:xfrm>
            <a:off x="3251200" y="6492876"/>
            <a:ext cx="3860800" cy="365125"/>
          </a:xfrm>
          <a:prstGeom prst="rect">
            <a:avLst/>
          </a:prstGeom>
        </p:spPr>
        <p:txBody>
          <a:bodyPr anchor="ctr"/>
          <a:lstStyle>
            <a:lvl1pPr>
              <a:defRPr sz="800">
                <a:solidFill>
                  <a:schemeClr val="bg1">
                    <a:lumMod val="65000"/>
                  </a:schemeClr>
                </a:solidFill>
                <a:latin typeface="+mn-lt"/>
              </a:defRPr>
            </a:lvl1pPr>
          </a:lstStyle>
          <a:p>
            <a:endParaRPr lang="en-US" dirty="0"/>
          </a:p>
        </p:txBody>
      </p:sp>
      <p:sp>
        <p:nvSpPr>
          <p:cNvPr id="12" name="Slide Number Placeholder 5"/>
          <p:cNvSpPr>
            <a:spLocks noGrp="1"/>
          </p:cNvSpPr>
          <p:nvPr>
            <p:ph type="sldNum" sz="quarter" idx="4"/>
          </p:nvPr>
        </p:nvSpPr>
        <p:spPr>
          <a:xfrm>
            <a:off x="101600" y="6492876"/>
            <a:ext cx="812800" cy="365125"/>
          </a:xfrm>
          <a:prstGeom prst="rect">
            <a:avLst/>
          </a:prstGeom>
        </p:spPr>
        <p:txBody>
          <a:bodyPr anchor="ctr"/>
          <a:lstStyle>
            <a:lvl1pPr>
              <a:defRPr sz="800">
                <a:solidFill>
                  <a:schemeClr val="bg1">
                    <a:lumMod val="65000"/>
                  </a:schemeClr>
                </a:solidFill>
                <a:latin typeface="+mn-lt"/>
              </a:defRPr>
            </a:lvl1pPr>
          </a:lstStyle>
          <a:p>
            <a:fld id="{65604180-89A3-4842-922A-40F901D63DE7}" type="slidenum">
              <a:rPr lang="en-US" smtClean="0"/>
              <a:pPr/>
              <a:t>‹#›</a:t>
            </a:fld>
            <a:endParaRPr lang="en-US" dirty="0"/>
          </a:p>
        </p:txBody>
      </p:sp>
      <p:pic>
        <p:nvPicPr>
          <p:cNvPr id="1028" name="Picture 4"/>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11064240" y="6459870"/>
            <a:ext cx="975360" cy="31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445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 title 2">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1080653" y="3276600"/>
            <a:ext cx="8469747" cy="457200"/>
          </a:xfrm>
        </p:spPr>
        <p:txBody>
          <a:bodyPr/>
          <a:lstStyle>
            <a:lvl1pPr marL="0" indent="0">
              <a:buNone/>
              <a:defRPr>
                <a:solidFill>
                  <a:schemeClr val="bg1">
                    <a:lumMod val="65000"/>
                  </a:schemeClr>
                </a:solidFill>
                <a:latin typeface="+mn-lt"/>
              </a:defRPr>
            </a:lvl1pPr>
            <a:lvl2pPr marL="457200" indent="0">
              <a:buNone/>
              <a:defRPr>
                <a:solidFill>
                  <a:schemeClr val="accent6"/>
                </a:solidFill>
                <a:latin typeface="+mn-lt"/>
              </a:defRPr>
            </a:lvl2pPr>
            <a:lvl3pPr marL="914400" indent="0">
              <a:buNone/>
              <a:defRPr>
                <a:solidFill>
                  <a:schemeClr val="accent6"/>
                </a:solidFill>
                <a:latin typeface="+mn-lt"/>
              </a:defRPr>
            </a:lvl3pPr>
            <a:lvl4pPr marL="1371600" indent="0">
              <a:buNone/>
              <a:defRPr>
                <a:solidFill>
                  <a:schemeClr val="accent6"/>
                </a:solidFill>
                <a:latin typeface="+mn-lt"/>
              </a:defRPr>
            </a:lvl4pPr>
            <a:lvl5pPr marL="1828800" indent="0">
              <a:buNone/>
              <a:defRPr>
                <a:solidFill>
                  <a:schemeClr val="accent6"/>
                </a:solidFill>
                <a:latin typeface="+mn-lt"/>
              </a:defRPr>
            </a:lvl5pPr>
          </a:lstStyle>
          <a:p>
            <a:pPr lvl="0"/>
            <a:r>
              <a:rPr lang="en-US" dirty="0"/>
              <a:t>Subhead</a:t>
            </a:r>
          </a:p>
        </p:txBody>
      </p:sp>
      <p:sp>
        <p:nvSpPr>
          <p:cNvPr id="7" name="Text Placeholder 6"/>
          <p:cNvSpPr>
            <a:spLocks noGrp="1"/>
          </p:cNvSpPr>
          <p:nvPr>
            <p:ph type="body" sz="quarter" idx="14" hasCustomPrompt="1"/>
          </p:nvPr>
        </p:nvSpPr>
        <p:spPr>
          <a:xfrm>
            <a:off x="1080654" y="1676401"/>
            <a:ext cx="8469745" cy="1535083"/>
          </a:xfrm>
        </p:spPr>
        <p:txBody>
          <a:bodyPr anchor="b">
            <a:normAutofit/>
          </a:bodyPr>
          <a:lstStyle>
            <a:lvl1pPr marL="0" indent="0">
              <a:buNone/>
              <a:defRPr sz="4000" b="0" baseline="0">
                <a:solidFill>
                  <a:schemeClr val="tx2"/>
                </a:solidFill>
              </a:defRPr>
            </a:lvl1pPr>
          </a:lstStyle>
          <a:p>
            <a:pPr lvl="0"/>
            <a:r>
              <a:rPr lang="en-US" dirty="0"/>
              <a:t>Presentation title</a:t>
            </a:r>
          </a:p>
        </p:txBody>
      </p:sp>
      <p:sp>
        <p:nvSpPr>
          <p:cNvPr id="10" name="Date Placeholder 3"/>
          <p:cNvSpPr>
            <a:spLocks noGrp="1"/>
          </p:cNvSpPr>
          <p:nvPr>
            <p:ph type="dt" sz="half" idx="2"/>
          </p:nvPr>
        </p:nvSpPr>
        <p:spPr>
          <a:xfrm>
            <a:off x="1016000" y="6492876"/>
            <a:ext cx="21336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11" name="Footer Placeholder 4"/>
          <p:cNvSpPr>
            <a:spLocks noGrp="1"/>
          </p:cNvSpPr>
          <p:nvPr>
            <p:ph type="ftr" sz="quarter" idx="3"/>
          </p:nvPr>
        </p:nvSpPr>
        <p:spPr>
          <a:xfrm>
            <a:off x="3251200" y="6492876"/>
            <a:ext cx="38608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12" name="Slide Number Placeholder 5"/>
          <p:cNvSpPr>
            <a:spLocks noGrp="1"/>
          </p:cNvSpPr>
          <p:nvPr>
            <p:ph type="sldNum" sz="quarter" idx="4"/>
          </p:nvPr>
        </p:nvSpPr>
        <p:spPr>
          <a:xfrm>
            <a:off x="101600" y="6492876"/>
            <a:ext cx="812800" cy="365125"/>
          </a:xfrm>
          <a:prstGeom prst="rect">
            <a:avLst/>
          </a:prstGeom>
        </p:spPr>
        <p:txBody>
          <a:bodyPr anchor="ctr"/>
          <a:lstStyle>
            <a:lvl1pPr>
              <a:defRPr sz="800">
                <a:solidFill>
                  <a:schemeClr val="bg1">
                    <a:lumMod val="75000"/>
                  </a:schemeClr>
                </a:solidFill>
                <a:latin typeface="+mn-lt"/>
              </a:defRPr>
            </a:lvl1pPr>
          </a:lstStyle>
          <a:p>
            <a:fld id="{65604180-89A3-4842-922A-40F901D63DE7}" type="slidenum">
              <a:rPr lang="en-US" smtClean="0"/>
              <a:pPr/>
              <a:t>‹#›</a:t>
            </a:fld>
            <a:endParaRPr lang="en-US" dirty="0"/>
          </a:p>
        </p:txBody>
      </p:sp>
      <p:sp>
        <p:nvSpPr>
          <p:cNvPr id="17" name="TextBox 16"/>
          <p:cNvSpPr txBox="1"/>
          <p:nvPr userDrawn="1"/>
        </p:nvSpPr>
        <p:spPr>
          <a:xfrm>
            <a:off x="9067800" y="6324540"/>
            <a:ext cx="2844800" cy="400110"/>
          </a:xfrm>
          <a:prstGeom prst="rect">
            <a:avLst/>
          </a:prstGeom>
          <a:noFill/>
        </p:spPr>
        <p:txBody>
          <a:bodyPr wrap="square" rtlCol="0">
            <a:spAutoFit/>
          </a:bodyPr>
          <a:lstStyle/>
          <a:p>
            <a:pPr algn="r"/>
            <a:r>
              <a:rPr lang="en-US" sz="2000" b="1" i="1" dirty="0">
                <a:solidFill>
                  <a:schemeClr val="bg1">
                    <a:lumMod val="65000"/>
                  </a:schemeClr>
                </a:solidFill>
              </a:rPr>
              <a:t>Confidential</a:t>
            </a:r>
          </a:p>
        </p:txBody>
      </p:sp>
    </p:spTree>
    <p:extLst>
      <p:ext uri="{BB962C8B-B14F-4D97-AF65-F5344CB8AC3E}">
        <p14:creationId xmlns:p14="http://schemas.microsoft.com/office/powerpoint/2010/main" val="491571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rgbClr val="656668"/>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1080653" y="3276600"/>
            <a:ext cx="8469747" cy="457200"/>
          </a:xfrm>
        </p:spPr>
        <p:txBody>
          <a:bodyPr/>
          <a:lstStyle>
            <a:lvl1pPr marL="0" indent="0">
              <a:buNone/>
              <a:defRPr>
                <a:solidFill>
                  <a:schemeClr val="bg1">
                    <a:lumMod val="75000"/>
                  </a:schemeClr>
                </a:solidFill>
                <a:latin typeface="+mn-lt"/>
              </a:defRPr>
            </a:lvl1pPr>
            <a:lvl2pPr marL="457200" indent="0">
              <a:buNone/>
              <a:defRPr>
                <a:solidFill>
                  <a:schemeClr val="accent6"/>
                </a:solidFill>
                <a:latin typeface="+mn-lt"/>
              </a:defRPr>
            </a:lvl2pPr>
            <a:lvl3pPr marL="914400" indent="0">
              <a:buNone/>
              <a:defRPr>
                <a:solidFill>
                  <a:schemeClr val="accent6"/>
                </a:solidFill>
                <a:latin typeface="+mn-lt"/>
              </a:defRPr>
            </a:lvl3pPr>
            <a:lvl4pPr marL="1371600" indent="0">
              <a:buNone/>
              <a:defRPr>
                <a:solidFill>
                  <a:schemeClr val="accent6"/>
                </a:solidFill>
                <a:latin typeface="+mn-lt"/>
              </a:defRPr>
            </a:lvl4pPr>
            <a:lvl5pPr marL="1828800" indent="0">
              <a:buNone/>
              <a:defRPr>
                <a:solidFill>
                  <a:schemeClr val="accent6"/>
                </a:solidFill>
                <a:latin typeface="+mn-lt"/>
              </a:defRPr>
            </a:lvl5pPr>
          </a:lstStyle>
          <a:p>
            <a:pPr lvl="0"/>
            <a:r>
              <a:rPr lang="en-US" dirty="0"/>
              <a:t>Subhead</a:t>
            </a:r>
          </a:p>
        </p:txBody>
      </p:sp>
      <p:sp>
        <p:nvSpPr>
          <p:cNvPr id="7" name="Text Placeholder 6"/>
          <p:cNvSpPr>
            <a:spLocks noGrp="1"/>
          </p:cNvSpPr>
          <p:nvPr>
            <p:ph type="body" sz="quarter" idx="14" hasCustomPrompt="1"/>
          </p:nvPr>
        </p:nvSpPr>
        <p:spPr>
          <a:xfrm>
            <a:off x="1080654" y="1676401"/>
            <a:ext cx="8469745" cy="1535083"/>
          </a:xfrm>
        </p:spPr>
        <p:txBody>
          <a:bodyPr anchor="b">
            <a:normAutofit/>
          </a:bodyPr>
          <a:lstStyle>
            <a:lvl1pPr marL="0" indent="0">
              <a:buNone/>
              <a:defRPr sz="4000" b="0" baseline="0">
                <a:solidFill>
                  <a:schemeClr val="bg1"/>
                </a:solidFill>
              </a:defRPr>
            </a:lvl1pPr>
          </a:lstStyle>
          <a:p>
            <a:pPr lvl="0"/>
            <a:r>
              <a:rPr lang="en-US" dirty="0"/>
              <a:t>Section title</a:t>
            </a:r>
          </a:p>
        </p:txBody>
      </p:sp>
      <p:sp>
        <p:nvSpPr>
          <p:cNvPr id="10" name="Date Placeholder 3"/>
          <p:cNvSpPr>
            <a:spLocks noGrp="1"/>
          </p:cNvSpPr>
          <p:nvPr>
            <p:ph type="dt" sz="half" idx="2"/>
          </p:nvPr>
        </p:nvSpPr>
        <p:spPr>
          <a:xfrm>
            <a:off x="1016000" y="6492876"/>
            <a:ext cx="21336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11" name="Footer Placeholder 4"/>
          <p:cNvSpPr>
            <a:spLocks noGrp="1"/>
          </p:cNvSpPr>
          <p:nvPr>
            <p:ph type="ftr" sz="quarter" idx="3"/>
          </p:nvPr>
        </p:nvSpPr>
        <p:spPr>
          <a:xfrm>
            <a:off x="3251200" y="6492876"/>
            <a:ext cx="38608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12" name="Slide Number Placeholder 5"/>
          <p:cNvSpPr>
            <a:spLocks noGrp="1"/>
          </p:cNvSpPr>
          <p:nvPr>
            <p:ph type="sldNum" sz="quarter" idx="4"/>
          </p:nvPr>
        </p:nvSpPr>
        <p:spPr>
          <a:xfrm>
            <a:off x="101600" y="6492876"/>
            <a:ext cx="812800" cy="365125"/>
          </a:xfrm>
          <a:prstGeom prst="rect">
            <a:avLst/>
          </a:prstGeom>
        </p:spPr>
        <p:txBody>
          <a:bodyPr anchor="ctr"/>
          <a:lstStyle>
            <a:lvl1pPr>
              <a:defRPr sz="800">
                <a:solidFill>
                  <a:schemeClr val="bg1">
                    <a:lumMod val="75000"/>
                  </a:schemeClr>
                </a:solidFill>
                <a:latin typeface="+mn-lt"/>
              </a:defRPr>
            </a:lvl1pPr>
          </a:lstStyle>
          <a:p>
            <a:fld id="{65604180-89A3-4842-922A-40F901D63DE7}" type="slidenum">
              <a:rPr lang="en-US" smtClean="0"/>
              <a:pPr/>
              <a:t>‹#›</a:t>
            </a:fld>
            <a:endParaRPr lang="en-US" dirty="0"/>
          </a:p>
        </p:txBody>
      </p:sp>
      <p:pic>
        <p:nvPicPr>
          <p:cNvPr id="9" name="Picture 4"/>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1064240" y="6459870"/>
            <a:ext cx="975360" cy="31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37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branded divider slide">
    <p:spTree>
      <p:nvGrpSpPr>
        <p:cNvPr id="1" name=""/>
        <p:cNvGrpSpPr/>
        <p:nvPr/>
      </p:nvGrpSpPr>
      <p:grpSpPr>
        <a:xfrm>
          <a:off x="0" y="0"/>
          <a:ext cx="0" cy="0"/>
          <a:chOff x="0" y="0"/>
          <a:chExt cx="0" cy="0"/>
        </a:xfrm>
      </p:grpSpPr>
      <p:pic>
        <p:nvPicPr>
          <p:cNvPr id="33" name="Picture 32" descr="A picture containing person, person, indoor&#10;&#10;Description automatically generated">
            <a:extLst>
              <a:ext uri="{FF2B5EF4-FFF2-40B4-BE49-F238E27FC236}">
                <a16:creationId xmlns:a16="http://schemas.microsoft.com/office/drawing/2014/main" id="{97C11E6E-4BAF-4F34-8BBA-B72097D3189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505" r="16050"/>
          <a:stretch/>
        </p:blipFill>
        <p:spPr>
          <a:xfrm>
            <a:off x="5563023" y="0"/>
            <a:ext cx="6629401" cy="6858000"/>
          </a:xfrm>
          <a:prstGeom prst="rect">
            <a:avLst/>
          </a:prstGeom>
        </p:spPr>
      </p:pic>
      <p:sp>
        <p:nvSpPr>
          <p:cNvPr id="27" name="object 4">
            <a:extLst>
              <a:ext uri="{FF2B5EF4-FFF2-40B4-BE49-F238E27FC236}">
                <a16:creationId xmlns:a16="http://schemas.microsoft.com/office/drawing/2014/main" id="{ACBFA3A3-99F4-4149-9F28-D4793B2CE3C0}"/>
              </a:ext>
            </a:extLst>
          </p:cNvPr>
          <p:cNvSpPr/>
          <p:nvPr/>
        </p:nvSpPr>
        <p:spPr>
          <a:xfrm>
            <a:off x="701039" y="0"/>
            <a:ext cx="4861983" cy="6858000"/>
          </a:xfrm>
          <a:custGeom>
            <a:avLst/>
            <a:gdLst/>
            <a:ahLst/>
            <a:cxnLst/>
            <a:rect l="l" t="t" r="r" b="b"/>
            <a:pathLst>
              <a:path w="5834380" h="8229600">
                <a:moveTo>
                  <a:pt x="5833872" y="0"/>
                </a:moveTo>
                <a:lnTo>
                  <a:pt x="0" y="0"/>
                </a:lnTo>
                <a:lnTo>
                  <a:pt x="0" y="8229600"/>
                </a:lnTo>
                <a:lnTo>
                  <a:pt x="5833872" y="8229600"/>
                </a:lnTo>
                <a:lnTo>
                  <a:pt x="5833872" y="0"/>
                </a:lnTo>
                <a:close/>
              </a:path>
            </a:pathLst>
          </a:custGeom>
          <a:solidFill>
            <a:srgbClr val="939598"/>
          </a:solidFill>
        </p:spPr>
        <p:txBody>
          <a:bodyPr wrap="square" lIns="0" tIns="0" rIns="0" bIns="0" rtlCol="0"/>
          <a:lstStyle/>
          <a:p>
            <a:endParaRPr sz="1500"/>
          </a:p>
        </p:txBody>
      </p:sp>
      <p:sp>
        <p:nvSpPr>
          <p:cNvPr id="2" name="Holder 2"/>
          <p:cNvSpPr>
            <a:spLocks noGrp="1"/>
          </p:cNvSpPr>
          <p:nvPr>
            <p:ph type="ctrTitle"/>
          </p:nvPr>
        </p:nvSpPr>
        <p:spPr>
          <a:xfrm>
            <a:off x="1419436" y="1230710"/>
            <a:ext cx="3597064" cy="615553"/>
          </a:xfrm>
          <a:prstGeom prst="rect">
            <a:avLst/>
          </a:prstGeom>
        </p:spPr>
        <p:txBody>
          <a:bodyPr wrap="square" lIns="0" tIns="0" rIns="0" bIns="0">
            <a:spAutoFit/>
          </a:bodyPr>
          <a:lstStyle>
            <a:lvl1pPr>
              <a:defRPr b="0">
                <a:solidFill>
                  <a:schemeClr val="bg1"/>
                </a:solidFill>
              </a:defRPr>
            </a:lvl1pPr>
          </a:lstStyle>
          <a:p>
            <a:endParaRPr dirty="0"/>
          </a:p>
        </p:txBody>
      </p:sp>
      <p:pic>
        <p:nvPicPr>
          <p:cNvPr id="31" name="Picture 30">
            <a:extLst>
              <a:ext uri="{FF2B5EF4-FFF2-40B4-BE49-F238E27FC236}">
                <a16:creationId xmlns:a16="http://schemas.microsoft.com/office/drawing/2014/main" id="{EEDFA5E1-FB47-489F-8A0E-4E2A5EAE1F8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45080" y="5933693"/>
            <a:ext cx="2364652" cy="543307"/>
          </a:xfrm>
          <a:prstGeom prst="rect">
            <a:avLst/>
          </a:prstGeom>
        </p:spPr>
      </p:pic>
      <p:sp>
        <p:nvSpPr>
          <p:cNvPr id="8" name="TextBox 7">
            <a:extLst>
              <a:ext uri="{FF2B5EF4-FFF2-40B4-BE49-F238E27FC236}">
                <a16:creationId xmlns:a16="http://schemas.microsoft.com/office/drawing/2014/main" id="{ECE35B1C-C2ED-47F3-9D54-77A900692B0F}"/>
              </a:ext>
            </a:extLst>
          </p:cNvPr>
          <p:cNvSpPr txBox="1"/>
          <p:nvPr userDrawn="1"/>
        </p:nvSpPr>
        <p:spPr>
          <a:xfrm>
            <a:off x="6655223" y="571500"/>
            <a:ext cx="4445000" cy="1785297"/>
          </a:xfrm>
          <a:prstGeom prst="rect">
            <a:avLst/>
          </a:prstGeom>
          <a:noFill/>
        </p:spPr>
        <p:txBody>
          <a:bodyPr wrap="square" rtlCol="0">
            <a:spAutoFit/>
          </a:bodyPr>
          <a:lstStyle/>
          <a:p>
            <a:r>
              <a:rPr lang="en-US" sz="3667" b="1" dirty="0">
                <a:solidFill>
                  <a:schemeClr val="bg1">
                    <a:lumMod val="85000"/>
                  </a:schemeClr>
                </a:solidFill>
              </a:rPr>
              <a:t>Placeholder Image</a:t>
            </a:r>
          </a:p>
          <a:p>
            <a:r>
              <a:rPr lang="en-US" sz="3667" dirty="0">
                <a:solidFill>
                  <a:schemeClr val="bg1">
                    <a:lumMod val="85000"/>
                  </a:schemeClr>
                </a:solidFill>
              </a:rPr>
              <a:t>Marketing will replace when you are ready</a:t>
            </a:r>
          </a:p>
        </p:txBody>
      </p:sp>
      <p:sp>
        <p:nvSpPr>
          <p:cNvPr id="10" name="object 6">
            <a:extLst>
              <a:ext uri="{FF2B5EF4-FFF2-40B4-BE49-F238E27FC236}">
                <a16:creationId xmlns:a16="http://schemas.microsoft.com/office/drawing/2014/main" id="{62CD667A-5065-4E59-AAAD-7BB1DB1272FE}"/>
              </a:ext>
            </a:extLst>
          </p:cNvPr>
          <p:cNvSpPr txBox="1"/>
          <p:nvPr userDrawn="1"/>
        </p:nvSpPr>
        <p:spPr>
          <a:xfrm>
            <a:off x="275167" y="1827027"/>
            <a:ext cx="195053" cy="3230718"/>
          </a:xfrm>
          <a:prstGeom prst="rect">
            <a:avLst/>
          </a:prstGeom>
        </p:spPr>
        <p:txBody>
          <a:bodyPr vert="vert270" wrap="square" lIns="0" tIns="0" rIns="0" bIns="0" rtlCol="0">
            <a:spAutoFit/>
          </a:bodyPr>
          <a:lstStyle/>
          <a:p>
            <a:pPr marL="10583" marR="0" lvl="0" indent="0" algn="ctr" defTabSz="761970" rtl="0" eaLnBrk="1" fontAlgn="auto" latinLnBrk="0" hangingPunct="1">
              <a:lnSpc>
                <a:spcPts val="1508"/>
              </a:lnSpc>
              <a:spcBef>
                <a:spcPts val="0"/>
              </a:spcBef>
              <a:spcAft>
                <a:spcPts val="0"/>
              </a:spcAft>
              <a:buClrTx/>
              <a:buSzTx/>
              <a:buFontTx/>
              <a:buNone/>
              <a:tabLst/>
              <a:defRPr/>
            </a:pPr>
            <a:r>
              <a:rPr lang="en-US" sz="1500" spc="21" dirty="0">
                <a:solidFill>
                  <a:srgbClr val="4C4D4F"/>
                </a:solidFill>
                <a:latin typeface="Calibri"/>
                <a:cs typeface="Calibri"/>
              </a:rPr>
              <a:t>OEBB Open Enrollment</a:t>
            </a:r>
            <a:endParaRPr lang="en-US" sz="1500" dirty="0">
              <a:latin typeface="+mn-lt"/>
              <a:cs typeface="Calibri"/>
            </a:endParaRPr>
          </a:p>
        </p:txBody>
      </p:sp>
    </p:spTree>
    <p:extLst>
      <p:ext uri="{BB962C8B-B14F-4D97-AF65-F5344CB8AC3E}">
        <p14:creationId xmlns:p14="http://schemas.microsoft.com/office/powerpoint/2010/main" val="3424273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656668"/>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1080653" y="3276600"/>
            <a:ext cx="8469747" cy="457200"/>
          </a:xfrm>
        </p:spPr>
        <p:txBody>
          <a:bodyPr/>
          <a:lstStyle>
            <a:lvl1pPr marL="0" indent="0">
              <a:buNone/>
              <a:defRPr>
                <a:solidFill>
                  <a:schemeClr val="bg1">
                    <a:lumMod val="75000"/>
                  </a:schemeClr>
                </a:solidFill>
                <a:latin typeface="+mn-lt"/>
              </a:defRPr>
            </a:lvl1pPr>
            <a:lvl2pPr marL="457200" indent="0">
              <a:buNone/>
              <a:defRPr>
                <a:solidFill>
                  <a:schemeClr val="accent6"/>
                </a:solidFill>
                <a:latin typeface="+mn-lt"/>
              </a:defRPr>
            </a:lvl2pPr>
            <a:lvl3pPr marL="914400" indent="0">
              <a:buNone/>
              <a:defRPr>
                <a:solidFill>
                  <a:schemeClr val="accent6"/>
                </a:solidFill>
                <a:latin typeface="+mn-lt"/>
              </a:defRPr>
            </a:lvl3pPr>
            <a:lvl4pPr marL="1371600" indent="0">
              <a:buNone/>
              <a:defRPr>
                <a:solidFill>
                  <a:schemeClr val="accent6"/>
                </a:solidFill>
                <a:latin typeface="+mn-lt"/>
              </a:defRPr>
            </a:lvl4pPr>
            <a:lvl5pPr marL="1828800" indent="0">
              <a:buNone/>
              <a:defRPr>
                <a:solidFill>
                  <a:schemeClr val="accent6"/>
                </a:solidFill>
                <a:latin typeface="+mn-lt"/>
              </a:defRPr>
            </a:lvl5pPr>
          </a:lstStyle>
          <a:p>
            <a:pPr lvl="0"/>
            <a:r>
              <a:rPr lang="en-US" dirty="0"/>
              <a:t>Subhead</a:t>
            </a:r>
          </a:p>
        </p:txBody>
      </p:sp>
      <p:sp>
        <p:nvSpPr>
          <p:cNvPr id="7" name="Text Placeholder 6"/>
          <p:cNvSpPr>
            <a:spLocks noGrp="1"/>
          </p:cNvSpPr>
          <p:nvPr>
            <p:ph type="body" sz="quarter" idx="14" hasCustomPrompt="1"/>
          </p:nvPr>
        </p:nvSpPr>
        <p:spPr>
          <a:xfrm>
            <a:off x="1080654" y="1676401"/>
            <a:ext cx="8469745" cy="1535083"/>
          </a:xfrm>
        </p:spPr>
        <p:txBody>
          <a:bodyPr anchor="b">
            <a:normAutofit/>
          </a:bodyPr>
          <a:lstStyle>
            <a:lvl1pPr marL="0" indent="0">
              <a:buNone/>
              <a:defRPr sz="4000" b="0" baseline="0">
                <a:solidFill>
                  <a:schemeClr val="bg1"/>
                </a:solidFill>
              </a:defRPr>
            </a:lvl1pPr>
          </a:lstStyle>
          <a:p>
            <a:pPr lvl="0"/>
            <a:r>
              <a:rPr lang="en-US" dirty="0"/>
              <a:t>Section title</a:t>
            </a:r>
          </a:p>
        </p:txBody>
      </p:sp>
      <p:sp>
        <p:nvSpPr>
          <p:cNvPr id="9" name="TextBox 8"/>
          <p:cNvSpPr txBox="1"/>
          <p:nvPr userDrawn="1"/>
        </p:nvSpPr>
        <p:spPr>
          <a:xfrm>
            <a:off x="9067800" y="6324540"/>
            <a:ext cx="2844800" cy="400110"/>
          </a:xfrm>
          <a:prstGeom prst="rect">
            <a:avLst/>
          </a:prstGeom>
          <a:noFill/>
        </p:spPr>
        <p:txBody>
          <a:bodyPr wrap="square" rtlCol="0">
            <a:spAutoFit/>
          </a:bodyPr>
          <a:lstStyle/>
          <a:p>
            <a:pPr algn="r"/>
            <a:r>
              <a:rPr lang="en-US" sz="2000" b="1" i="1" dirty="0">
                <a:solidFill>
                  <a:schemeClr val="bg1"/>
                </a:solidFill>
              </a:rPr>
              <a:t>Confidential</a:t>
            </a:r>
          </a:p>
        </p:txBody>
      </p:sp>
      <p:sp>
        <p:nvSpPr>
          <p:cNvPr id="13" name="Date Placeholder 3"/>
          <p:cNvSpPr>
            <a:spLocks noGrp="1"/>
          </p:cNvSpPr>
          <p:nvPr>
            <p:ph type="dt" sz="half" idx="2"/>
          </p:nvPr>
        </p:nvSpPr>
        <p:spPr>
          <a:xfrm>
            <a:off x="1016000" y="6492876"/>
            <a:ext cx="21336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14" name="Footer Placeholder 4"/>
          <p:cNvSpPr>
            <a:spLocks noGrp="1"/>
          </p:cNvSpPr>
          <p:nvPr>
            <p:ph type="ftr" sz="quarter" idx="3"/>
          </p:nvPr>
        </p:nvSpPr>
        <p:spPr>
          <a:xfrm>
            <a:off x="3251200" y="6492876"/>
            <a:ext cx="38608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15" name="Slide Number Placeholder 5"/>
          <p:cNvSpPr>
            <a:spLocks noGrp="1"/>
          </p:cNvSpPr>
          <p:nvPr>
            <p:ph type="sldNum" sz="quarter" idx="4"/>
          </p:nvPr>
        </p:nvSpPr>
        <p:spPr>
          <a:xfrm>
            <a:off x="101600" y="6492876"/>
            <a:ext cx="812800" cy="365125"/>
          </a:xfrm>
          <a:prstGeom prst="rect">
            <a:avLst/>
          </a:prstGeom>
        </p:spPr>
        <p:txBody>
          <a:bodyPr anchor="ctr"/>
          <a:lstStyle>
            <a:lvl1pPr>
              <a:defRPr sz="800">
                <a:solidFill>
                  <a:schemeClr val="bg1">
                    <a:lumMod val="75000"/>
                  </a:schemeClr>
                </a:solidFill>
                <a:latin typeface="+mn-lt"/>
              </a:defRPr>
            </a:lvl1pPr>
          </a:lstStyle>
          <a:p>
            <a:fld id="{65604180-89A3-4842-922A-40F901D63DE7}" type="slidenum">
              <a:rPr lang="en-US" smtClean="0"/>
              <a:pPr/>
              <a:t>‹#›</a:t>
            </a:fld>
            <a:endParaRPr lang="en-US" dirty="0"/>
          </a:p>
        </p:txBody>
      </p:sp>
    </p:spTree>
    <p:extLst>
      <p:ext uri="{BB962C8B-B14F-4D97-AF65-F5344CB8AC3E}">
        <p14:creationId xmlns:p14="http://schemas.microsoft.com/office/powerpoint/2010/main" val="4058869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0" indent="0">
              <a:buNone/>
              <a:defRPr/>
            </a:lvl1pPr>
            <a:lvl2pPr marL="457200" indent="0">
              <a:buNone/>
              <a:defRPr/>
            </a:lvl2pPr>
          </a:lstStyle>
          <a:p>
            <a:pPr lvl="0"/>
            <a:r>
              <a:rPr lang="en-US" dirty="0"/>
              <a:t>Text</a:t>
            </a:r>
          </a:p>
        </p:txBody>
      </p:sp>
      <p:sp>
        <p:nvSpPr>
          <p:cNvPr id="7" name="Text Placeholder 6"/>
          <p:cNvSpPr>
            <a:spLocks noGrp="1"/>
          </p:cNvSpPr>
          <p:nvPr>
            <p:ph type="body" sz="quarter" idx="14" hasCustomPrompt="1"/>
          </p:nvPr>
        </p:nvSpPr>
        <p:spPr>
          <a:xfrm>
            <a:off x="537557" y="367146"/>
            <a:ext cx="11044844" cy="699655"/>
          </a:xfrm>
        </p:spPr>
        <p:txBody>
          <a:bodyPr anchor="t">
            <a:noAutofit/>
          </a:bodyPr>
          <a:lstStyle>
            <a:lvl1pPr marL="0" indent="0">
              <a:buNone/>
              <a:defRPr sz="4000" b="0" baseline="0">
                <a:solidFill>
                  <a:schemeClr val="tx2"/>
                </a:solidFill>
              </a:defRPr>
            </a:lvl1pPr>
          </a:lstStyle>
          <a:p>
            <a:pPr lvl="0"/>
            <a:r>
              <a:rPr lang="en-US" dirty="0"/>
              <a:t>Page title</a:t>
            </a:r>
          </a:p>
        </p:txBody>
      </p:sp>
      <p:sp>
        <p:nvSpPr>
          <p:cNvPr id="8" name="Date Placeholder 3"/>
          <p:cNvSpPr>
            <a:spLocks noGrp="1"/>
          </p:cNvSpPr>
          <p:nvPr>
            <p:ph type="dt" sz="half" idx="2"/>
          </p:nvPr>
        </p:nvSpPr>
        <p:spPr>
          <a:xfrm>
            <a:off x="1016000" y="6492876"/>
            <a:ext cx="21336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9" name="Footer Placeholder 4"/>
          <p:cNvSpPr>
            <a:spLocks noGrp="1"/>
          </p:cNvSpPr>
          <p:nvPr>
            <p:ph type="ftr" sz="quarter" idx="3"/>
          </p:nvPr>
        </p:nvSpPr>
        <p:spPr>
          <a:xfrm>
            <a:off x="3251200" y="6492876"/>
            <a:ext cx="38608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10" name="Slide Number Placeholder 5"/>
          <p:cNvSpPr>
            <a:spLocks noGrp="1"/>
          </p:cNvSpPr>
          <p:nvPr>
            <p:ph type="sldNum" sz="quarter" idx="4"/>
          </p:nvPr>
        </p:nvSpPr>
        <p:spPr>
          <a:xfrm>
            <a:off x="101600" y="6492876"/>
            <a:ext cx="812800" cy="365125"/>
          </a:xfrm>
          <a:prstGeom prst="rect">
            <a:avLst/>
          </a:prstGeom>
        </p:spPr>
        <p:txBody>
          <a:bodyPr anchor="ctr"/>
          <a:lstStyle>
            <a:lvl1pPr>
              <a:defRPr sz="800">
                <a:solidFill>
                  <a:schemeClr val="bg1">
                    <a:lumMod val="75000"/>
                  </a:schemeClr>
                </a:solidFill>
                <a:latin typeface="+mn-lt"/>
              </a:defRPr>
            </a:lvl1pPr>
          </a:lstStyle>
          <a:p>
            <a:fld id="{65604180-89A3-4842-922A-40F901D63DE7}" type="slidenum">
              <a:rPr lang="en-US" smtClean="0"/>
              <a:pPr/>
              <a:t>‹#›</a:t>
            </a:fld>
            <a:endParaRPr lang="en-US" dirty="0"/>
          </a:p>
        </p:txBody>
      </p:sp>
    </p:spTree>
    <p:extLst>
      <p:ext uri="{BB962C8B-B14F-4D97-AF65-F5344CB8AC3E}">
        <p14:creationId xmlns:p14="http://schemas.microsoft.com/office/powerpoint/2010/main" val="3516049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vl6pPr>
              <a:defRPr/>
            </a:lvl6pPr>
          </a:lstStyle>
          <a:p>
            <a:pPr lvl="0"/>
            <a:r>
              <a:rPr lang="en-US" dirty="0"/>
              <a:t>Bullet</a:t>
            </a:r>
          </a:p>
          <a:p>
            <a:pPr lvl="1"/>
            <a:r>
              <a:rPr lang="en-US" dirty="0"/>
              <a:t>Bullet</a:t>
            </a:r>
          </a:p>
          <a:p>
            <a:pPr lvl="2"/>
            <a:r>
              <a:rPr lang="en-US" dirty="0"/>
              <a:t>Bullet</a:t>
            </a:r>
          </a:p>
          <a:p>
            <a:pPr lvl="3"/>
            <a:r>
              <a:rPr lang="en-US" dirty="0"/>
              <a:t>Bullet</a:t>
            </a:r>
          </a:p>
          <a:p>
            <a:pPr lvl="4"/>
            <a:r>
              <a:rPr lang="en-US" dirty="0"/>
              <a:t>Bullet</a:t>
            </a:r>
          </a:p>
          <a:p>
            <a:pPr lvl="5"/>
            <a:r>
              <a:rPr lang="en-US" dirty="0"/>
              <a:t>Bullet</a:t>
            </a:r>
          </a:p>
        </p:txBody>
      </p:sp>
      <p:sp>
        <p:nvSpPr>
          <p:cNvPr id="7" name="Text Placeholder 6"/>
          <p:cNvSpPr>
            <a:spLocks noGrp="1"/>
          </p:cNvSpPr>
          <p:nvPr>
            <p:ph type="body" sz="quarter" idx="14" hasCustomPrompt="1"/>
          </p:nvPr>
        </p:nvSpPr>
        <p:spPr>
          <a:xfrm>
            <a:off x="537557" y="367146"/>
            <a:ext cx="11044844" cy="699655"/>
          </a:xfrm>
        </p:spPr>
        <p:txBody>
          <a:bodyPr anchor="t">
            <a:noAutofit/>
          </a:bodyPr>
          <a:lstStyle>
            <a:lvl1pPr marL="0" indent="0">
              <a:buNone/>
              <a:defRPr sz="4000" b="0" baseline="0">
                <a:solidFill>
                  <a:schemeClr val="tx2"/>
                </a:solidFill>
              </a:defRPr>
            </a:lvl1pPr>
          </a:lstStyle>
          <a:p>
            <a:pPr lvl="0"/>
            <a:r>
              <a:rPr lang="en-US" dirty="0"/>
              <a:t>Page title</a:t>
            </a:r>
          </a:p>
        </p:txBody>
      </p:sp>
      <p:sp>
        <p:nvSpPr>
          <p:cNvPr id="8" name="Date Placeholder 3"/>
          <p:cNvSpPr>
            <a:spLocks noGrp="1"/>
          </p:cNvSpPr>
          <p:nvPr>
            <p:ph type="dt" sz="half" idx="2"/>
          </p:nvPr>
        </p:nvSpPr>
        <p:spPr>
          <a:xfrm>
            <a:off x="1016000" y="6492876"/>
            <a:ext cx="21336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9" name="Footer Placeholder 4"/>
          <p:cNvSpPr>
            <a:spLocks noGrp="1"/>
          </p:cNvSpPr>
          <p:nvPr>
            <p:ph type="ftr" sz="quarter" idx="3"/>
          </p:nvPr>
        </p:nvSpPr>
        <p:spPr>
          <a:xfrm>
            <a:off x="3251200" y="6492876"/>
            <a:ext cx="38608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10" name="Slide Number Placeholder 5"/>
          <p:cNvSpPr>
            <a:spLocks noGrp="1"/>
          </p:cNvSpPr>
          <p:nvPr>
            <p:ph type="sldNum" sz="quarter" idx="4"/>
          </p:nvPr>
        </p:nvSpPr>
        <p:spPr>
          <a:xfrm>
            <a:off x="101600" y="6492876"/>
            <a:ext cx="812800" cy="365125"/>
          </a:xfrm>
          <a:prstGeom prst="rect">
            <a:avLst/>
          </a:prstGeom>
        </p:spPr>
        <p:txBody>
          <a:bodyPr anchor="ctr"/>
          <a:lstStyle>
            <a:lvl1pPr>
              <a:defRPr sz="800">
                <a:solidFill>
                  <a:schemeClr val="bg1">
                    <a:lumMod val="75000"/>
                  </a:schemeClr>
                </a:solidFill>
                <a:latin typeface="+mn-lt"/>
              </a:defRPr>
            </a:lvl1pPr>
          </a:lstStyle>
          <a:p>
            <a:fld id="{65604180-89A3-4842-922A-40F901D63DE7}" type="slidenum">
              <a:rPr lang="en-US" smtClean="0"/>
              <a:pPr/>
              <a:t>‹#›</a:t>
            </a:fld>
            <a:endParaRPr lang="en-US" dirty="0"/>
          </a:p>
        </p:txBody>
      </p:sp>
    </p:spTree>
    <p:extLst>
      <p:ext uri="{BB962C8B-B14F-4D97-AF65-F5344CB8AC3E}">
        <p14:creationId xmlns:p14="http://schemas.microsoft.com/office/powerpoint/2010/main" val="1491140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vl6pPr>
              <a:defRPr/>
            </a:lvl6pPr>
          </a:lstStyle>
          <a:p>
            <a:pPr lvl="0"/>
            <a:r>
              <a:rPr lang="en-US" dirty="0"/>
              <a:t>Bullet</a:t>
            </a:r>
          </a:p>
          <a:p>
            <a:pPr lvl="1"/>
            <a:r>
              <a:rPr lang="en-US" dirty="0"/>
              <a:t>Bullet</a:t>
            </a:r>
          </a:p>
          <a:p>
            <a:pPr lvl="2"/>
            <a:r>
              <a:rPr lang="en-US" dirty="0"/>
              <a:t>Bullet</a:t>
            </a:r>
          </a:p>
          <a:p>
            <a:pPr lvl="3"/>
            <a:r>
              <a:rPr lang="en-US" dirty="0"/>
              <a:t>Bullet</a:t>
            </a:r>
          </a:p>
          <a:p>
            <a:pPr lvl="4"/>
            <a:r>
              <a:rPr lang="en-US" dirty="0"/>
              <a:t>Bullet</a:t>
            </a:r>
          </a:p>
          <a:p>
            <a:pPr lvl="5"/>
            <a:r>
              <a:rPr lang="en-US" dirty="0"/>
              <a:t>Bullet</a:t>
            </a:r>
          </a:p>
        </p:txBody>
      </p:sp>
      <p:sp>
        <p:nvSpPr>
          <p:cNvPr id="7" name="Text Placeholder 6"/>
          <p:cNvSpPr>
            <a:spLocks noGrp="1"/>
          </p:cNvSpPr>
          <p:nvPr>
            <p:ph type="body" sz="quarter" idx="14" hasCustomPrompt="1"/>
          </p:nvPr>
        </p:nvSpPr>
        <p:spPr>
          <a:xfrm>
            <a:off x="537557" y="367146"/>
            <a:ext cx="11044844" cy="699655"/>
          </a:xfrm>
        </p:spPr>
        <p:txBody>
          <a:bodyPr anchor="t">
            <a:noAutofit/>
          </a:bodyPr>
          <a:lstStyle>
            <a:lvl1pPr marL="0" indent="0">
              <a:buNone/>
              <a:defRPr sz="4000" b="0" baseline="0">
                <a:solidFill>
                  <a:schemeClr val="tx2"/>
                </a:solidFill>
              </a:defRPr>
            </a:lvl1pPr>
          </a:lstStyle>
          <a:p>
            <a:pPr lvl="0"/>
            <a:r>
              <a:rPr lang="en-US" dirty="0"/>
              <a:t>Page title</a:t>
            </a:r>
          </a:p>
        </p:txBody>
      </p:sp>
      <p:sp>
        <p:nvSpPr>
          <p:cNvPr id="9" name="Date Placeholder 3"/>
          <p:cNvSpPr>
            <a:spLocks noGrp="1"/>
          </p:cNvSpPr>
          <p:nvPr>
            <p:ph type="dt" sz="half" idx="2"/>
          </p:nvPr>
        </p:nvSpPr>
        <p:spPr>
          <a:xfrm>
            <a:off x="1016000" y="6492876"/>
            <a:ext cx="21336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10" name="Footer Placeholder 4"/>
          <p:cNvSpPr>
            <a:spLocks noGrp="1"/>
          </p:cNvSpPr>
          <p:nvPr>
            <p:ph type="ftr" sz="quarter" idx="3"/>
          </p:nvPr>
        </p:nvSpPr>
        <p:spPr>
          <a:xfrm>
            <a:off x="3251200" y="6492876"/>
            <a:ext cx="38608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11" name="Slide Number Placeholder 5"/>
          <p:cNvSpPr>
            <a:spLocks noGrp="1"/>
          </p:cNvSpPr>
          <p:nvPr>
            <p:ph type="sldNum" sz="quarter" idx="4"/>
          </p:nvPr>
        </p:nvSpPr>
        <p:spPr>
          <a:xfrm>
            <a:off x="101600" y="6492876"/>
            <a:ext cx="812800" cy="365125"/>
          </a:xfrm>
          <a:prstGeom prst="rect">
            <a:avLst/>
          </a:prstGeom>
        </p:spPr>
        <p:txBody>
          <a:bodyPr anchor="ctr"/>
          <a:lstStyle>
            <a:lvl1pPr>
              <a:defRPr sz="800">
                <a:solidFill>
                  <a:schemeClr val="bg1">
                    <a:lumMod val="75000"/>
                  </a:schemeClr>
                </a:solidFill>
                <a:latin typeface="+mn-lt"/>
              </a:defRPr>
            </a:lvl1pPr>
          </a:lstStyle>
          <a:p>
            <a:fld id="{65604180-89A3-4842-922A-40F901D63DE7}" type="slidenum">
              <a:rPr lang="en-US" smtClean="0"/>
              <a:pPr/>
              <a:t>‹#›</a:t>
            </a:fld>
            <a:endParaRPr lang="en-US" dirty="0"/>
          </a:p>
        </p:txBody>
      </p:sp>
      <p:sp>
        <p:nvSpPr>
          <p:cNvPr id="12" name="TextBox 11"/>
          <p:cNvSpPr txBox="1"/>
          <p:nvPr userDrawn="1"/>
        </p:nvSpPr>
        <p:spPr>
          <a:xfrm>
            <a:off x="9067800" y="6324540"/>
            <a:ext cx="2844800" cy="400110"/>
          </a:xfrm>
          <a:prstGeom prst="rect">
            <a:avLst/>
          </a:prstGeom>
          <a:noFill/>
        </p:spPr>
        <p:txBody>
          <a:bodyPr wrap="square" rtlCol="0">
            <a:spAutoFit/>
          </a:bodyPr>
          <a:lstStyle/>
          <a:p>
            <a:pPr algn="r"/>
            <a:r>
              <a:rPr lang="en-US" sz="2000" b="1" i="1" dirty="0">
                <a:solidFill>
                  <a:schemeClr val="bg1">
                    <a:lumMod val="65000"/>
                  </a:schemeClr>
                </a:solidFill>
              </a:rPr>
              <a:t>Confidential</a:t>
            </a:r>
          </a:p>
        </p:txBody>
      </p:sp>
    </p:spTree>
    <p:extLst>
      <p:ext uri="{BB962C8B-B14F-4D97-AF65-F5344CB8AC3E}">
        <p14:creationId xmlns:p14="http://schemas.microsoft.com/office/powerpoint/2010/main" val="3902074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37557" y="1281546"/>
            <a:ext cx="11044844" cy="4509655"/>
          </a:xfrm>
        </p:spPr>
        <p:txBody>
          <a:bodyPr/>
          <a:lstStyle>
            <a:lvl1pPr>
              <a:defRPr/>
            </a:lvl1pPr>
            <a:lvl2pPr>
              <a:defRPr/>
            </a:lvl2pPr>
            <a:lvl3pPr>
              <a:defRPr/>
            </a:lvl3pPr>
            <a:lvl4pPr>
              <a:defRPr/>
            </a:lvl4pPr>
            <a:lvl5pPr>
              <a:defRPr/>
            </a:lvl5pPr>
            <a:lvl6pPr>
              <a:defRPr/>
            </a:lvl6pPr>
          </a:lstStyle>
          <a:p>
            <a:pPr lvl="0"/>
            <a:r>
              <a:rPr lang="en-US" dirty="0"/>
              <a:t>Bullet</a:t>
            </a:r>
          </a:p>
          <a:p>
            <a:pPr lvl="1"/>
            <a:r>
              <a:rPr lang="en-US" dirty="0"/>
              <a:t>Bullet</a:t>
            </a:r>
          </a:p>
          <a:p>
            <a:pPr lvl="2"/>
            <a:r>
              <a:rPr lang="en-US" dirty="0"/>
              <a:t>Bullet</a:t>
            </a:r>
          </a:p>
          <a:p>
            <a:pPr lvl="3"/>
            <a:r>
              <a:rPr lang="en-US" dirty="0"/>
              <a:t>Bullet</a:t>
            </a:r>
          </a:p>
          <a:p>
            <a:pPr lvl="4"/>
            <a:r>
              <a:rPr lang="en-US" dirty="0"/>
              <a:t>Bullet</a:t>
            </a:r>
          </a:p>
          <a:p>
            <a:pPr lvl="5"/>
            <a:r>
              <a:rPr lang="en-US" dirty="0"/>
              <a:t>Bullet</a:t>
            </a:r>
          </a:p>
        </p:txBody>
      </p:sp>
      <p:sp>
        <p:nvSpPr>
          <p:cNvPr id="7" name="Text Placeholder 6"/>
          <p:cNvSpPr>
            <a:spLocks noGrp="1"/>
          </p:cNvSpPr>
          <p:nvPr>
            <p:ph type="body" sz="quarter" idx="14" hasCustomPrompt="1"/>
          </p:nvPr>
        </p:nvSpPr>
        <p:spPr>
          <a:xfrm>
            <a:off x="537557" y="367146"/>
            <a:ext cx="11044844" cy="699655"/>
          </a:xfrm>
        </p:spPr>
        <p:txBody>
          <a:bodyPr anchor="t">
            <a:noAutofit/>
          </a:bodyPr>
          <a:lstStyle>
            <a:lvl1pPr marL="0" indent="0">
              <a:buNone/>
              <a:defRPr sz="4000" b="0" baseline="0">
                <a:solidFill>
                  <a:schemeClr val="tx2"/>
                </a:solidFill>
              </a:defRPr>
            </a:lvl1pPr>
          </a:lstStyle>
          <a:p>
            <a:pPr lvl="0"/>
            <a:r>
              <a:rPr lang="en-US" dirty="0"/>
              <a:t>Page title</a:t>
            </a:r>
          </a:p>
        </p:txBody>
      </p:sp>
      <p:pic>
        <p:nvPicPr>
          <p:cNvPr id="12" name="Picture 5" descr="G:\+ Team members\Aubree\12027652 Moda Health and Delta Dental PowerPoint updates\Images\Footer1_Footer 1_Footer 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00800"/>
            <a:ext cx="12192000" cy="457200"/>
          </a:xfrm>
          <a:prstGeom prst="rect">
            <a:avLst/>
          </a:prstGeom>
          <a:noFill/>
          <a:extLst>
            <a:ext uri="{909E8E84-426E-40DD-AFC4-6F175D3DCCD1}">
              <a14:hiddenFill xmlns:a14="http://schemas.microsoft.com/office/drawing/2010/main">
                <a:solidFill>
                  <a:srgbClr val="FFFFFF"/>
                </a:solidFill>
              </a14:hiddenFill>
            </a:ext>
          </a:extLst>
        </p:spPr>
      </p:pic>
      <p:sp>
        <p:nvSpPr>
          <p:cNvPr id="13" name="Date Placeholder 3"/>
          <p:cNvSpPr>
            <a:spLocks noGrp="1"/>
          </p:cNvSpPr>
          <p:nvPr>
            <p:ph type="dt" sz="half" idx="2"/>
          </p:nvPr>
        </p:nvSpPr>
        <p:spPr>
          <a:xfrm>
            <a:off x="1016000" y="6492876"/>
            <a:ext cx="2133600" cy="365125"/>
          </a:xfrm>
          <a:prstGeom prst="rect">
            <a:avLst/>
          </a:prstGeom>
        </p:spPr>
        <p:txBody>
          <a:bodyPr anchor="ctr"/>
          <a:lstStyle>
            <a:lvl1pPr>
              <a:defRPr sz="800">
                <a:solidFill>
                  <a:schemeClr val="bg1">
                    <a:lumMod val="65000"/>
                  </a:schemeClr>
                </a:solidFill>
                <a:latin typeface="+mn-lt"/>
              </a:defRPr>
            </a:lvl1pPr>
          </a:lstStyle>
          <a:p>
            <a:endParaRPr lang="en-US" dirty="0"/>
          </a:p>
        </p:txBody>
      </p:sp>
      <p:sp>
        <p:nvSpPr>
          <p:cNvPr id="14" name="Footer Placeholder 4"/>
          <p:cNvSpPr>
            <a:spLocks noGrp="1"/>
          </p:cNvSpPr>
          <p:nvPr>
            <p:ph type="ftr" sz="quarter" idx="3"/>
          </p:nvPr>
        </p:nvSpPr>
        <p:spPr>
          <a:xfrm>
            <a:off x="3251200" y="6492876"/>
            <a:ext cx="3860800" cy="365125"/>
          </a:xfrm>
          <a:prstGeom prst="rect">
            <a:avLst/>
          </a:prstGeom>
        </p:spPr>
        <p:txBody>
          <a:bodyPr anchor="ctr"/>
          <a:lstStyle>
            <a:lvl1pPr>
              <a:defRPr sz="800">
                <a:solidFill>
                  <a:schemeClr val="bg1">
                    <a:lumMod val="65000"/>
                  </a:schemeClr>
                </a:solidFill>
                <a:latin typeface="+mn-lt"/>
              </a:defRPr>
            </a:lvl1pPr>
          </a:lstStyle>
          <a:p>
            <a:endParaRPr lang="en-US" dirty="0"/>
          </a:p>
        </p:txBody>
      </p:sp>
      <p:sp>
        <p:nvSpPr>
          <p:cNvPr id="15" name="Slide Number Placeholder 5"/>
          <p:cNvSpPr>
            <a:spLocks noGrp="1"/>
          </p:cNvSpPr>
          <p:nvPr>
            <p:ph type="sldNum" sz="quarter" idx="4"/>
          </p:nvPr>
        </p:nvSpPr>
        <p:spPr>
          <a:xfrm>
            <a:off x="101600" y="6492876"/>
            <a:ext cx="812800" cy="365125"/>
          </a:xfrm>
          <a:prstGeom prst="rect">
            <a:avLst/>
          </a:prstGeom>
        </p:spPr>
        <p:txBody>
          <a:bodyPr anchor="ctr"/>
          <a:lstStyle>
            <a:lvl1pPr>
              <a:defRPr sz="800">
                <a:solidFill>
                  <a:schemeClr val="bg1">
                    <a:lumMod val="65000"/>
                  </a:schemeClr>
                </a:solidFill>
                <a:latin typeface="+mn-lt"/>
              </a:defRPr>
            </a:lvl1pPr>
          </a:lstStyle>
          <a:p>
            <a:fld id="{65604180-89A3-4842-922A-40F901D63DE7}" type="slidenum">
              <a:rPr lang="en-US" smtClean="0"/>
              <a:pPr/>
              <a:t>‹#›</a:t>
            </a:fld>
            <a:endParaRPr lang="en-US" dirty="0"/>
          </a:p>
        </p:txBody>
      </p:sp>
      <p:pic>
        <p:nvPicPr>
          <p:cNvPr id="16" name="Picture 4"/>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11064240" y="6459870"/>
            <a:ext cx="975360" cy="31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947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5">
    <p:bg>
      <p:bgPr>
        <a:solidFill>
          <a:srgbClr val="FFFFFF"/>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37556" y="1295400"/>
            <a:ext cx="5384800" cy="4525963"/>
          </a:xfrm>
        </p:spPr>
        <p:txBody>
          <a:bodyPr>
            <a:normAutofit/>
          </a:bodyPr>
          <a:lstStyle>
            <a:lvl1pPr>
              <a:defRPr sz="2400">
                <a:solidFill>
                  <a:schemeClr val="tx1"/>
                </a:solidFill>
              </a:defRPr>
            </a:lvl1pPr>
            <a:lvl2pPr>
              <a:defRPr sz="2200">
                <a:solidFill>
                  <a:schemeClr val="tx1">
                    <a:lumMod val="50000"/>
                    <a:lumOff val="50000"/>
                  </a:schemeClr>
                </a:solidFill>
              </a:defRPr>
            </a:lvl2pPr>
            <a:lvl3pPr>
              <a:defRPr sz="2200">
                <a:solidFill>
                  <a:schemeClr val="tx1">
                    <a:lumMod val="50000"/>
                    <a:lumOff val="50000"/>
                  </a:schemeClr>
                </a:solidFill>
              </a:defRPr>
            </a:lvl3pPr>
            <a:lvl4pPr>
              <a:defRPr sz="2200">
                <a:solidFill>
                  <a:schemeClr val="tx1">
                    <a:lumMod val="50000"/>
                    <a:lumOff val="50000"/>
                  </a:schemeClr>
                </a:solidFill>
              </a:defRPr>
            </a:lvl4pPr>
            <a:lvl5pPr marL="1828800" indent="0">
              <a:buNone/>
              <a:defRPr sz="2400">
                <a:solidFill>
                  <a:schemeClr val="tx1"/>
                </a:solidFill>
              </a:defRPr>
            </a:lvl5pPr>
            <a:lvl6pPr>
              <a:defRPr sz="2000">
                <a:solidFill>
                  <a:schemeClr val="tx1"/>
                </a:solidFill>
              </a:defRPr>
            </a:lvl6pPr>
            <a:lvl7pPr>
              <a:defRPr sz="1800"/>
            </a:lvl7pPr>
            <a:lvl8pPr>
              <a:defRPr sz="1800"/>
            </a:lvl8pPr>
            <a:lvl9pPr>
              <a:defRPr sz="1800"/>
            </a:lvl9pPr>
          </a:lstStyle>
          <a:p>
            <a:pPr lvl="0"/>
            <a:r>
              <a:rPr lang="en-US" dirty="0"/>
              <a:t>Bullet</a:t>
            </a:r>
          </a:p>
          <a:p>
            <a:pPr lvl="1"/>
            <a:r>
              <a:rPr lang="en-US" dirty="0"/>
              <a:t>Bullet</a:t>
            </a:r>
          </a:p>
          <a:p>
            <a:pPr lvl="2"/>
            <a:r>
              <a:rPr lang="en-US" dirty="0"/>
              <a:t>Bullet</a:t>
            </a:r>
          </a:p>
          <a:p>
            <a:pPr lvl="3"/>
            <a:r>
              <a:rPr lang="en-US" dirty="0"/>
              <a:t>Bullet</a:t>
            </a:r>
          </a:p>
          <a:p>
            <a:pPr lvl="1"/>
            <a:endParaRPr lang="en-US" dirty="0"/>
          </a:p>
          <a:p>
            <a:pPr lvl="2"/>
            <a:endParaRPr lang="en-US" dirty="0"/>
          </a:p>
          <a:p>
            <a:pPr lvl="3"/>
            <a:endParaRPr lang="en-US" dirty="0"/>
          </a:p>
          <a:p>
            <a:pPr lvl="4"/>
            <a:endParaRPr lang="en-US" dirty="0"/>
          </a:p>
          <a:p>
            <a:pPr lvl="5"/>
            <a:endParaRPr lang="en-US" dirty="0"/>
          </a:p>
        </p:txBody>
      </p:sp>
      <p:sp>
        <p:nvSpPr>
          <p:cNvPr id="4" name="Content Placeholder 3"/>
          <p:cNvSpPr>
            <a:spLocks noGrp="1"/>
          </p:cNvSpPr>
          <p:nvPr>
            <p:ph sz="half" idx="2" hasCustomPrompt="1"/>
          </p:nvPr>
        </p:nvSpPr>
        <p:spPr>
          <a:xfrm>
            <a:off x="6197600" y="1295400"/>
            <a:ext cx="5384800" cy="4525963"/>
          </a:xfrm>
        </p:spPr>
        <p:txBody>
          <a:bodyPr>
            <a:normAutofit/>
          </a:bodyPr>
          <a:lstStyle>
            <a:lvl1pPr>
              <a:defRPr sz="2400">
                <a:solidFill>
                  <a:schemeClr val="tx1"/>
                </a:solidFill>
              </a:defRPr>
            </a:lvl1pPr>
            <a:lvl2pPr>
              <a:defRPr sz="2200">
                <a:solidFill>
                  <a:schemeClr val="tx1">
                    <a:lumMod val="50000"/>
                    <a:lumOff val="50000"/>
                  </a:schemeClr>
                </a:solidFill>
              </a:defRPr>
            </a:lvl2pPr>
            <a:lvl3pPr>
              <a:defRPr sz="2200">
                <a:solidFill>
                  <a:schemeClr val="tx1">
                    <a:lumMod val="50000"/>
                    <a:lumOff val="50000"/>
                  </a:schemeClr>
                </a:solidFill>
              </a:defRPr>
            </a:lvl3pPr>
            <a:lvl4pPr>
              <a:defRPr sz="2200">
                <a:solidFill>
                  <a:schemeClr val="tx1">
                    <a:lumMod val="50000"/>
                    <a:lumOff val="50000"/>
                  </a:schemeClr>
                </a:solidFill>
              </a:defRPr>
            </a:lvl4pPr>
            <a:lvl5pPr>
              <a:defRPr sz="2000">
                <a:solidFill>
                  <a:schemeClr val="accent6">
                    <a:lumMod val="85000"/>
                    <a:lumOff val="15000"/>
                  </a:schemeClr>
                </a:solidFill>
              </a:defRPr>
            </a:lvl5pPr>
            <a:lvl6pPr>
              <a:defRPr sz="1800"/>
            </a:lvl6pPr>
            <a:lvl7pPr>
              <a:defRPr sz="1800"/>
            </a:lvl7pPr>
            <a:lvl8pPr>
              <a:defRPr sz="1800"/>
            </a:lvl8pPr>
            <a:lvl9pPr>
              <a:defRPr sz="1800"/>
            </a:lvl9pPr>
          </a:lstStyle>
          <a:p>
            <a:pPr lvl="0"/>
            <a:r>
              <a:rPr lang="en-US" dirty="0"/>
              <a:t>Bullet</a:t>
            </a:r>
          </a:p>
          <a:p>
            <a:pPr lvl="1"/>
            <a:r>
              <a:rPr lang="en-US" dirty="0"/>
              <a:t>Bullet</a:t>
            </a:r>
          </a:p>
          <a:p>
            <a:pPr lvl="2"/>
            <a:r>
              <a:rPr lang="en-US" dirty="0"/>
              <a:t>Bullet</a:t>
            </a:r>
          </a:p>
          <a:p>
            <a:pPr lvl="3"/>
            <a:r>
              <a:rPr lang="en-US" dirty="0"/>
              <a:t>Bullet</a:t>
            </a:r>
          </a:p>
        </p:txBody>
      </p:sp>
      <p:sp>
        <p:nvSpPr>
          <p:cNvPr id="8" name="Text Placeholder 6"/>
          <p:cNvSpPr>
            <a:spLocks noGrp="1"/>
          </p:cNvSpPr>
          <p:nvPr>
            <p:ph type="body" sz="quarter" idx="14" hasCustomPrompt="1"/>
          </p:nvPr>
        </p:nvSpPr>
        <p:spPr>
          <a:xfrm>
            <a:off x="537557" y="367146"/>
            <a:ext cx="11044844" cy="699655"/>
          </a:xfrm>
        </p:spPr>
        <p:txBody>
          <a:bodyPr anchor="t">
            <a:noAutofit/>
          </a:bodyPr>
          <a:lstStyle>
            <a:lvl1pPr marL="0" indent="0">
              <a:buNone/>
              <a:defRPr sz="4000" b="0" i="0" baseline="0">
                <a:solidFill>
                  <a:schemeClr val="tx2"/>
                </a:solidFill>
              </a:defRPr>
            </a:lvl1pPr>
          </a:lstStyle>
          <a:p>
            <a:pPr lvl="0"/>
            <a:r>
              <a:rPr lang="en-US" dirty="0"/>
              <a:t>Page title</a:t>
            </a:r>
          </a:p>
        </p:txBody>
      </p:sp>
      <p:sp>
        <p:nvSpPr>
          <p:cNvPr id="9" name="Date Placeholder 3"/>
          <p:cNvSpPr>
            <a:spLocks noGrp="1"/>
          </p:cNvSpPr>
          <p:nvPr>
            <p:ph type="dt" sz="half" idx="15"/>
          </p:nvPr>
        </p:nvSpPr>
        <p:spPr>
          <a:xfrm>
            <a:off x="1016000" y="6492876"/>
            <a:ext cx="21336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10" name="Footer Placeholder 4"/>
          <p:cNvSpPr>
            <a:spLocks noGrp="1"/>
          </p:cNvSpPr>
          <p:nvPr>
            <p:ph type="ftr" sz="quarter" idx="3"/>
          </p:nvPr>
        </p:nvSpPr>
        <p:spPr>
          <a:xfrm>
            <a:off x="3251200" y="6492876"/>
            <a:ext cx="38608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11" name="Slide Number Placeholder 5"/>
          <p:cNvSpPr>
            <a:spLocks noGrp="1"/>
          </p:cNvSpPr>
          <p:nvPr>
            <p:ph type="sldNum" sz="quarter" idx="4"/>
          </p:nvPr>
        </p:nvSpPr>
        <p:spPr>
          <a:xfrm>
            <a:off x="101600" y="6492876"/>
            <a:ext cx="812800" cy="365125"/>
          </a:xfrm>
          <a:prstGeom prst="rect">
            <a:avLst/>
          </a:prstGeom>
        </p:spPr>
        <p:txBody>
          <a:bodyPr anchor="ctr"/>
          <a:lstStyle>
            <a:lvl1pPr>
              <a:defRPr sz="800">
                <a:solidFill>
                  <a:schemeClr val="bg1">
                    <a:lumMod val="75000"/>
                  </a:schemeClr>
                </a:solidFill>
                <a:latin typeface="+mn-lt"/>
              </a:defRPr>
            </a:lvl1pPr>
          </a:lstStyle>
          <a:p>
            <a:fld id="{65604180-89A3-4842-922A-40F901D63DE7}" type="slidenum">
              <a:rPr lang="en-US" smtClean="0"/>
              <a:pPr/>
              <a:t>‹#›</a:t>
            </a:fld>
            <a:endParaRPr lang="en-US" dirty="0"/>
          </a:p>
        </p:txBody>
      </p:sp>
    </p:spTree>
    <p:extLst>
      <p:ext uri="{BB962C8B-B14F-4D97-AF65-F5344CB8AC3E}">
        <p14:creationId xmlns:p14="http://schemas.microsoft.com/office/powerpoint/2010/main" val="1004656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557" y="457201"/>
            <a:ext cx="11044844" cy="5777345"/>
          </a:xfrm>
        </p:spPr>
        <p:txBody>
          <a:bodyPr/>
          <a:lstStyle>
            <a:lvl1pPr marL="0" indent="0">
              <a:buNone/>
              <a:defRPr/>
            </a:lvl1pPr>
          </a:lstStyle>
          <a:p>
            <a:pPr lvl="0"/>
            <a:r>
              <a:rPr lang="en-US"/>
              <a:t>Click to edit Master text styles</a:t>
            </a:r>
          </a:p>
        </p:txBody>
      </p:sp>
      <p:sp>
        <p:nvSpPr>
          <p:cNvPr id="7" name="Date Placeholder 3"/>
          <p:cNvSpPr>
            <a:spLocks noGrp="1"/>
          </p:cNvSpPr>
          <p:nvPr>
            <p:ph type="dt" sz="half" idx="2"/>
          </p:nvPr>
        </p:nvSpPr>
        <p:spPr>
          <a:xfrm>
            <a:off x="1016000" y="6492876"/>
            <a:ext cx="21336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8" name="Footer Placeholder 4"/>
          <p:cNvSpPr>
            <a:spLocks noGrp="1"/>
          </p:cNvSpPr>
          <p:nvPr>
            <p:ph type="ftr" sz="quarter" idx="3"/>
          </p:nvPr>
        </p:nvSpPr>
        <p:spPr>
          <a:xfrm>
            <a:off x="3251200" y="6492876"/>
            <a:ext cx="38608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9" name="Slide Number Placeholder 5"/>
          <p:cNvSpPr>
            <a:spLocks noGrp="1"/>
          </p:cNvSpPr>
          <p:nvPr>
            <p:ph type="sldNum" sz="quarter" idx="4"/>
          </p:nvPr>
        </p:nvSpPr>
        <p:spPr>
          <a:xfrm>
            <a:off x="101600" y="6492876"/>
            <a:ext cx="812800" cy="365125"/>
          </a:xfrm>
          <a:prstGeom prst="rect">
            <a:avLst/>
          </a:prstGeom>
        </p:spPr>
        <p:txBody>
          <a:bodyPr anchor="ctr"/>
          <a:lstStyle>
            <a:lvl1pPr>
              <a:defRPr sz="800">
                <a:solidFill>
                  <a:schemeClr val="bg1">
                    <a:lumMod val="75000"/>
                  </a:schemeClr>
                </a:solidFill>
                <a:latin typeface="+mn-lt"/>
              </a:defRPr>
            </a:lvl1pPr>
          </a:lstStyle>
          <a:p>
            <a:fld id="{65604180-89A3-4842-922A-40F901D63DE7}" type="slidenum">
              <a:rPr lang="en-US" smtClean="0"/>
              <a:pPr/>
              <a:t>‹#›</a:t>
            </a:fld>
            <a:endParaRPr lang="en-US" dirty="0"/>
          </a:p>
        </p:txBody>
      </p:sp>
    </p:spTree>
    <p:extLst>
      <p:ext uri="{BB962C8B-B14F-4D97-AF65-F5344CB8AC3E}">
        <p14:creationId xmlns:p14="http://schemas.microsoft.com/office/powerpoint/2010/main" val="2302617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e 1">
    <p:bg>
      <p:bgPr>
        <a:solidFill>
          <a:srgbClr val="656668"/>
        </a:solidFill>
        <a:effectLst/>
      </p:bgPr>
    </p:bg>
    <p:spTree>
      <p:nvGrpSpPr>
        <p:cNvPr id="1" name=""/>
        <p:cNvGrpSpPr/>
        <p:nvPr/>
      </p:nvGrpSpPr>
      <p:grpSpPr>
        <a:xfrm>
          <a:off x="0" y="0"/>
          <a:ext cx="0" cy="0"/>
          <a:chOff x="0" y="0"/>
          <a:chExt cx="0" cy="0"/>
        </a:xfrm>
      </p:grpSpPr>
      <p:pic>
        <p:nvPicPr>
          <p:cNvPr id="3075" name="Picture 3" descr="G:\+ Team members\Aubree\12027652 Moda Health and Delta Dental PowerPoint updates\Images\Moda-logo-gray-larg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43450" y="2914650"/>
            <a:ext cx="2705100" cy="89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20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branded left image - short content">
    <p:bg>
      <p:bgPr>
        <a:solidFill>
          <a:schemeClr val="bg1"/>
        </a:solidFill>
        <a:effectLst/>
      </p:bgPr>
    </p:bg>
    <p:spTree>
      <p:nvGrpSpPr>
        <p:cNvPr id="1" name=""/>
        <p:cNvGrpSpPr/>
        <p:nvPr/>
      </p:nvGrpSpPr>
      <p:grpSpPr>
        <a:xfrm>
          <a:off x="0" y="0"/>
          <a:ext cx="0" cy="0"/>
          <a:chOff x="0" y="0"/>
          <a:chExt cx="0" cy="0"/>
        </a:xfrm>
      </p:grpSpPr>
      <p:sp>
        <p:nvSpPr>
          <p:cNvPr id="10" name="object 5">
            <a:extLst>
              <a:ext uri="{FF2B5EF4-FFF2-40B4-BE49-F238E27FC236}">
                <a16:creationId xmlns:a16="http://schemas.microsoft.com/office/drawing/2014/main" id="{C3053546-9359-4CD6-8F59-4AE7E6846165}"/>
              </a:ext>
            </a:extLst>
          </p:cNvPr>
          <p:cNvSpPr/>
          <p:nvPr userDrawn="1"/>
        </p:nvSpPr>
        <p:spPr>
          <a:xfrm>
            <a:off x="0" y="6762750"/>
            <a:ext cx="12192000" cy="95250"/>
          </a:xfrm>
          <a:custGeom>
            <a:avLst/>
            <a:gdLst/>
            <a:ahLst/>
            <a:cxnLst/>
            <a:rect l="l" t="t" r="r" b="b"/>
            <a:pathLst>
              <a:path w="14630400" h="114300">
                <a:moveTo>
                  <a:pt x="14630400" y="0"/>
                </a:moveTo>
                <a:lnTo>
                  <a:pt x="0" y="0"/>
                </a:lnTo>
                <a:lnTo>
                  <a:pt x="0" y="114300"/>
                </a:lnTo>
                <a:lnTo>
                  <a:pt x="14630400" y="114300"/>
                </a:lnTo>
                <a:lnTo>
                  <a:pt x="14630400" y="0"/>
                </a:lnTo>
                <a:close/>
              </a:path>
            </a:pathLst>
          </a:custGeom>
          <a:solidFill>
            <a:srgbClr val="939598"/>
          </a:solidFill>
        </p:spPr>
        <p:txBody>
          <a:bodyPr wrap="square" lIns="0" tIns="0" rIns="0" bIns="0" rtlCol="0"/>
          <a:lstStyle/>
          <a:p>
            <a:endParaRPr sz="1500"/>
          </a:p>
        </p:txBody>
      </p:sp>
      <p:pic>
        <p:nvPicPr>
          <p:cNvPr id="40" name="Picture 39" descr="A picture containing person, person, indoor&#10;&#10;Description automatically generated">
            <a:extLst>
              <a:ext uri="{FF2B5EF4-FFF2-40B4-BE49-F238E27FC236}">
                <a16:creationId xmlns:a16="http://schemas.microsoft.com/office/drawing/2014/main" id="{E81C0B6F-74F4-4013-A1E3-85F8BC580E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505" r="16050"/>
          <a:stretch/>
        </p:blipFill>
        <p:spPr>
          <a:xfrm>
            <a:off x="762000" y="0"/>
            <a:ext cx="6629401" cy="6858000"/>
          </a:xfrm>
          <a:prstGeom prst="rect">
            <a:avLst/>
          </a:prstGeom>
        </p:spPr>
      </p:pic>
      <p:sp>
        <p:nvSpPr>
          <p:cNvPr id="3" name="Holder 3"/>
          <p:cNvSpPr>
            <a:spLocks noGrp="1"/>
          </p:cNvSpPr>
          <p:nvPr>
            <p:ph type="body" idx="1"/>
          </p:nvPr>
        </p:nvSpPr>
        <p:spPr>
          <a:xfrm>
            <a:off x="8265583" y="1507456"/>
            <a:ext cx="3227917" cy="3198813"/>
          </a:xfrm>
        </p:spPr>
        <p:txBody>
          <a:bodyPr lIns="0" tIns="0" rIns="0" bIns="0"/>
          <a:lstStyle>
            <a:lvl1pPr>
              <a:defRPr sz="1500" b="0" i="0">
                <a:solidFill>
                  <a:schemeClr val="tx1">
                    <a:lumMod val="65000"/>
                    <a:lumOff val="35000"/>
                  </a:schemeClr>
                </a:solidFill>
              </a:defRPr>
            </a:lvl1pPr>
          </a:lstStyle>
          <a:p>
            <a:endParaRPr lang="en-US" dirty="0"/>
          </a:p>
        </p:txBody>
      </p:sp>
      <p:sp>
        <p:nvSpPr>
          <p:cNvPr id="36" name="Holder 2">
            <a:extLst>
              <a:ext uri="{FF2B5EF4-FFF2-40B4-BE49-F238E27FC236}">
                <a16:creationId xmlns:a16="http://schemas.microsoft.com/office/drawing/2014/main" id="{49CF8CA2-0DCA-4729-BB4E-FE24CD1029F3}"/>
              </a:ext>
            </a:extLst>
          </p:cNvPr>
          <p:cNvSpPr>
            <a:spLocks noGrp="1"/>
          </p:cNvSpPr>
          <p:nvPr>
            <p:ph type="title"/>
          </p:nvPr>
        </p:nvSpPr>
        <p:spPr>
          <a:xfrm>
            <a:off x="8255000" y="685800"/>
            <a:ext cx="3238500" cy="592667"/>
          </a:xfrm>
        </p:spPr>
        <p:txBody>
          <a:bodyPr lIns="0" tIns="0" rIns="0" bIns="0"/>
          <a:lstStyle>
            <a:lvl1pPr>
              <a:defRPr sz="3750" b="1" i="0">
                <a:solidFill>
                  <a:srgbClr val="4C4D4F"/>
                </a:solidFill>
                <a:latin typeface="Calibri"/>
                <a:cs typeface="Calibri"/>
              </a:defRPr>
            </a:lvl1pPr>
          </a:lstStyle>
          <a:p>
            <a:endParaRPr dirty="0"/>
          </a:p>
        </p:txBody>
      </p:sp>
      <p:pic>
        <p:nvPicPr>
          <p:cNvPr id="39" name="Picture 38">
            <a:extLst>
              <a:ext uri="{FF2B5EF4-FFF2-40B4-BE49-F238E27FC236}">
                <a16:creationId xmlns:a16="http://schemas.microsoft.com/office/drawing/2014/main" id="{6AE8718C-C766-4872-85F8-995C2EAD585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461791" y="5933693"/>
            <a:ext cx="2331229" cy="543307"/>
          </a:xfrm>
          <a:prstGeom prst="rect">
            <a:avLst/>
          </a:prstGeom>
        </p:spPr>
      </p:pic>
      <p:sp>
        <p:nvSpPr>
          <p:cNvPr id="41" name="TextBox 40">
            <a:extLst>
              <a:ext uri="{FF2B5EF4-FFF2-40B4-BE49-F238E27FC236}">
                <a16:creationId xmlns:a16="http://schemas.microsoft.com/office/drawing/2014/main" id="{1B59516E-B9C7-4909-9BA6-BB48F1915637}"/>
              </a:ext>
            </a:extLst>
          </p:cNvPr>
          <p:cNvSpPr txBox="1"/>
          <p:nvPr userDrawn="1"/>
        </p:nvSpPr>
        <p:spPr>
          <a:xfrm>
            <a:off x="1968500" y="571500"/>
            <a:ext cx="4445000" cy="1785297"/>
          </a:xfrm>
          <a:prstGeom prst="rect">
            <a:avLst/>
          </a:prstGeom>
          <a:noFill/>
        </p:spPr>
        <p:txBody>
          <a:bodyPr wrap="square" rtlCol="0">
            <a:spAutoFit/>
          </a:bodyPr>
          <a:lstStyle/>
          <a:p>
            <a:r>
              <a:rPr lang="en-US" sz="3667" b="1" dirty="0">
                <a:solidFill>
                  <a:schemeClr val="bg1">
                    <a:lumMod val="85000"/>
                  </a:schemeClr>
                </a:solidFill>
              </a:rPr>
              <a:t>Placeholder Image</a:t>
            </a:r>
          </a:p>
          <a:p>
            <a:r>
              <a:rPr lang="en-US" sz="3667" dirty="0">
                <a:solidFill>
                  <a:schemeClr val="bg1">
                    <a:lumMod val="85000"/>
                  </a:schemeClr>
                </a:solidFill>
              </a:rPr>
              <a:t>Marketing will replace when you are ready</a:t>
            </a:r>
          </a:p>
        </p:txBody>
      </p:sp>
      <p:sp>
        <p:nvSpPr>
          <p:cNvPr id="9" name="object 6">
            <a:extLst>
              <a:ext uri="{FF2B5EF4-FFF2-40B4-BE49-F238E27FC236}">
                <a16:creationId xmlns:a16="http://schemas.microsoft.com/office/drawing/2014/main" id="{962BEEF3-3A32-4761-9BB0-D65321146B47}"/>
              </a:ext>
            </a:extLst>
          </p:cNvPr>
          <p:cNvSpPr txBox="1"/>
          <p:nvPr userDrawn="1"/>
        </p:nvSpPr>
        <p:spPr>
          <a:xfrm>
            <a:off x="275167" y="1827027"/>
            <a:ext cx="195053" cy="3230718"/>
          </a:xfrm>
          <a:prstGeom prst="rect">
            <a:avLst/>
          </a:prstGeom>
        </p:spPr>
        <p:txBody>
          <a:bodyPr vert="vert270" wrap="square" lIns="0" tIns="0" rIns="0" bIns="0" rtlCol="0">
            <a:spAutoFit/>
          </a:bodyPr>
          <a:lstStyle/>
          <a:p>
            <a:pPr marL="10583" marR="0" lvl="0" indent="0" algn="ctr" defTabSz="761970" rtl="0" eaLnBrk="1" fontAlgn="auto" latinLnBrk="0" hangingPunct="1">
              <a:lnSpc>
                <a:spcPts val="1508"/>
              </a:lnSpc>
              <a:spcBef>
                <a:spcPts val="0"/>
              </a:spcBef>
              <a:spcAft>
                <a:spcPts val="0"/>
              </a:spcAft>
              <a:buClrTx/>
              <a:buSzTx/>
              <a:buFontTx/>
              <a:buNone/>
              <a:tabLst/>
              <a:defRPr/>
            </a:pPr>
            <a:r>
              <a:rPr lang="en-US" sz="1500" spc="21" dirty="0">
                <a:solidFill>
                  <a:srgbClr val="4C4D4F"/>
                </a:solidFill>
                <a:latin typeface="Calibri"/>
                <a:cs typeface="Calibri"/>
              </a:rPr>
              <a:t>OEBB Open Enrollment</a:t>
            </a:r>
            <a:endParaRPr lang="en-US" sz="1500" dirty="0">
              <a:latin typeface="+mn-lt"/>
              <a:cs typeface="Calibri"/>
            </a:endParaRPr>
          </a:p>
        </p:txBody>
      </p:sp>
    </p:spTree>
    <p:extLst>
      <p:ext uri="{BB962C8B-B14F-4D97-AF65-F5344CB8AC3E}">
        <p14:creationId xmlns:p14="http://schemas.microsoft.com/office/powerpoint/2010/main" val="3160259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branded right image - short content">
    <p:bg>
      <p:bgPr>
        <a:solidFill>
          <a:schemeClr val="bg1"/>
        </a:solidFill>
        <a:effectLst/>
      </p:bgPr>
    </p:bg>
    <p:spTree>
      <p:nvGrpSpPr>
        <p:cNvPr id="1" name=""/>
        <p:cNvGrpSpPr/>
        <p:nvPr/>
      </p:nvGrpSpPr>
      <p:grpSpPr>
        <a:xfrm>
          <a:off x="0" y="0"/>
          <a:ext cx="0" cy="0"/>
          <a:chOff x="0" y="0"/>
          <a:chExt cx="0" cy="0"/>
        </a:xfrm>
      </p:grpSpPr>
      <p:sp>
        <p:nvSpPr>
          <p:cNvPr id="42" name="object 20">
            <a:extLst>
              <a:ext uri="{FF2B5EF4-FFF2-40B4-BE49-F238E27FC236}">
                <a16:creationId xmlns:a16="http://schemas.microsoft.com/office/drawing/2014/main" id="{7C4A9383-DBA4-4BA6-93A1-4271DAD6CE0B}"/>
              </a:ext>
            </a:extLst>
          </p:cNvPr>
          <p:cNvSpPr/>
          <p:nvPr userDrawn="1"/>
        </p:nvSpPr>
        <p:spPr>
          <a:xfrm>
            <a:off x="0" y="0"/>
            <a:ext cx="762000" cy="6762750"/>
          </a:xfrm>
          <a:custGeom>
            <a:avLst/>
            <a:gdLst/>
            <a:ahLst/>
            <a:cxnLst/>
            <a:rect l="l" t="t" r="r" b="b"/>
            <a:pathLst>
              <a:path w="914400" h="8115300">
                <a:moveTo>
                  <a:pt x="0" y="8115300"/>
                </a:moveTo>
                <a:lnTo>
                  <a:pt x="914400" y="8115300"/>
                </a:lnTo>
                <a:lnTo>
                  <a:pt x="914400" y="0"/>
                </a:lnTo>
                <a:lnTo>
                  <a:pt x="0" y="0"/>
                </a:lnTo>
                <a:lnTo>
                  <a:pt x="0" y="8115300"/>
                </a:lnTo>
                <a:close/>
              </a:path>
            </a:pathLst>
          </a:custGeom>
          <a:solidFill>
            <a:srgbClr val="E6E7E8"/>
          </a:solidFill>
        </p:spPr>
        <p:txBody>
          <a:bodyPr wrap="square" lIns="0" tIns="0" rIns="0" bIns="0" rtlCol="0"/>
          <a:lstStyle/>
          <a:p>
            <a:endParaRPr sz="1500" dirty="0"/>
          </a:p>
        </p:txBody>
      </p:sp>
      <p:sp>
        <p:nvSpPr>
          <p:cNvPr id="3" name="Holder 3"/>
          <p:cNvSpPr>
            <a:spLocks noGrp="1"/>
          </p:cNvSpPr>
          <p:nvPr>
            <p:ph type="body" idx="1"/>
          </p:nvPr>
        </p:nvSpPr>
        <p:spPr>
          <a:xfrm>
            <a:off x="1496482" y="1507456"/>
            <a:ext cx="3393018" cy="3198813"/>
          </a:xfrm>
        </p:spPr>
        <p:txBody>
          <a:bodyPr lIns="0" tIns="0" rIns="0" bIns="0"/>
          <a:lstStyle>
            <a:lvl1pPr>
              <a:defRPr sz="1500" b="0" i="0">
                <a:solidFill>
                  <a:schemeClr val="tx1">
                    <a:lumMod val="65000"/>
                    <a:lumOff val="35000"/>
                  </a:schemeClr>
                </a:solidFill>
              </a:defRPr>
            </a:lvl1pPr>
          </a:lstStyle>
          <a:p>
            <a:endParaRPr lang="en-US" dirty="0"/>
          </a:p>
        </p:txBody>
      </p:sp>
      <p:sp>
        <p:nvSpPr>
          <p:cNvPr id="10" name="object 5">
            <a:extLst>
              <a:ext uri="{FF2B5EF4-FFF2-40B4-BE49-F238E27FC236}">
                <a16:creationId xmlns:a16="http://schemas.microsoft.com/office/drawing/2014/main" id="{C3053546-9359-4CD6-8F59-4AE7E6846165}"/>
              </a:ext>
            </a:extLst>
          </p:cNvPr>
          <p:cNvSpPr/>
          <p:nvPr userDrawn="1"/>
        </p:nvSpPr>
        <p:spPr>
          <a:xfrm>
            <a:off x="0" y="6762750"/>
            <a:ext cx="12192000" cy="95250"/>
          </a:xfrm>
          <a:custGeom>
            <a:avLst/>
            <a:gdLst/>
            <a:ahLst/>
            <a:cxnLst/>
            <a:rect l="l" t="t" r="r" b="b"/>
            <a:pathLst>
              <a:path w="14630400" h="114300">
                <a:moveTo>
                  <a:pt x="14630400" y="0"/>
                </a:moveTo>
                <a:lnTo>
                  <a:pt x="0" y="0"/>
                </a:lnTo>
                <a:lnTo>
                  <a:pt x="0" y="114300"/>
                </a:lnTo>
                <a:lnTo>
                  <a:pt x="14630400" y="114300"/>
                </a:lnTo>
                <a:lnTo>
                  <a:pt x="14630400" y="0"/>
                </a:lnTo>
                <a:close/>
              </a:path>
            </a:pathLst>
          </a:custGeom>
          <a:solidFill>
            <a:srgbClr val="939598"/>
          </a:solidFill>
        </p:spPr>
        <p:txBody>
          <a:bodyPr wrap="square" lIns="0" tIns="0" rIns="0" bIns="0" rtlCol="0"/>
          <a:lstStyle/>
          <a:p>
            <a:endParaRPr sz="1500"/>
          </a:p>
        </p:txBody>
      </p:sp>
      <p:sp>
        <p:nvSpPr>
          <p:cNvPr id="36" name="Holder 2">
            <a:extLst>
              <a:ext uri="{FF2B5EF4-FFF2-40B4-BE49-F238E27FC236}">
                <a16:creationId xmlns:a16="http://schemas.microsoft.com/office/drawing/2014/main" id="{49CF8CA2-0DCA-4729-BB4E-FE24CD1029F3}"/>
              </a:ext>
            </a:extLst>
          </p:cNvPr>
          <p:cNvSpPr>
            <a:spLocks noGrp="1"/>
          </p:cNvSpPr>
          <p:nvPr>
            <p:ph type="title"/>
          </p:nvPr>
        </p:nvSpPr>
        <p:spPr>
          <a:xfrm>
            <a:off x="1436520" y="685800"/>
            <a:ext cx="3452980" cy="592667"/>
          </a:xfrm>
        </p:spPr>
        <p:txBody>
          <a:bodyPr lIns="0" tIns="0" rIns="0" bIns="0"/>
          <a:lstStyle>
            <a:lvl1pPr>
              <a:defRPr sz="3750" b="1" i="0">
                <a:solidFill>
                  <a:srgbClr val="4C4D4F"/>
                </a:solidFill>
                <a:latin typeface="Calibri"/>
                <a:cs typeface="Calibri"/>
              </a:defRPr>
            </a:lvl1pPr>
          </a:lstStyle>
          <a:p>
            <a:endParaRPr dirty="0"/>
          </a:p>
        </p:txBody>
      </p:sp>
      <p:pic>
        <p:nvPicPr>
          <p:cNvPr id="43" name="Picture 42" descr="A picture containing person, person, indoor&#10;&#10;Description automatically generated">
            <a:extLst>
              <a:ext uri="{FF2B5EF4-FFF2-40B4-BE49-F238E27FC236}">
                <a16:creationId xmlns:a16="http://schemas.microsoft.com/office/drawing/2014/main" id="{7A0FB3BB-5BA1-4811-B280-56B234BA53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505" r="16050"/>
          <a:stretch/>
        </p:blipFill>
        <p:spPr>
          <a:xfrm>
            <a:off x="5564020" y="0"/>
            <a:ext cx="6629401" cy="6858000"/>
          </a:xfrm>
          <a:prstGeom prst="rect">
            <a:avLst/>
          </a:prstGeom>
        </p:spPr>
      </p:pic>
      <p:pic>
        <p:nvPicPr>
          <p:cNvPr id="39" name="Picture 38">
            <a:extLst>
              <a:ext uri="{FF2B5EF4-FFF2-40B4-BE49-F238E27FC236}">
                <a16:creationId xmlns:a16="http://schemas.microsoft.com/office/drawing/2014/main" id="{40515361-38BD-4063-BEE6-DB051129BF7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45080" y="5933693"/>
            <a:ext cx="2364652" cy="543307"/>
          </a:xfrm>
          <a:prstGeom prst="rect">
            <a:avLst/>
          </a:prstGeom>
        </p:spPr>
      </p:pic>
      <p:sp>
        <p:nvSpPr>
          <p:cNvPr id="11" name="TextBox 10">
            <a:extLst>
              <a:ext uri="{FF2B5EF4-FFF2-40B4-BE49-F238E27FC236}">
                <a16:creationId xmlns:a16="http://schemas.microsoft.com/office/drawing/2014/main" id="{5C817963-76E6-4725-865E-89E2F34F1884}"/>
              </a:ext>
            </a:extLst>
          </p:cNvPr>
          <p:cNvSpPr txBox="1"/>
          <p:nvPr userDrawn="1"/>
        </p:nvSpPr>
        <p:spPr>
          <a:xfrm>
            <a:off x="6731000" y="571500"/>
            <a:ext cx="4445000" cy="1785297"/>
          </a:xfrm>
          <a:prstGeom prst="rect">
            <a:avLst/>
          </a:prstGeom>
          <a:noFill/>
        </p:spPr>
        <p:txBody>
          <a:bodyPr wrap="square" rtlCol="0">
            <a:spAutoFit/>
          </a:bodyPr>
          <a:lstStyle/>
          <a:p>
            <a:r>
              <a:rPr lang="en-US" sz="3667" b="1" dirty="0">
                <a:solidFill>
                  <a:schemeClr val="bg1">
                    <a:lumMod val="85000"/>
                  </a:schemeClr>
                </a:solidFill>
              </a:rPr>
              <a:t>Placeholder Image</a:t>
            </a:r>
          </a:p>
          <a:p>
            <a:r>
              <a:rPr lang="en-US" sz="3667" dirty="0">
                <a:solidFill>
                  <a:schemeClr val="bg1">
                    <a:lumMod val="85000"/>
                  </a:schemeClr>
                </a:solidFill>
              </a:rPr>
              <a:t>Marketing will replace when you are ready</a:t>
            </a:r>
          </a:p>
        </p:txBody>
      </p:sp>
      <p:sp>
        <p:nvSpPr>
          <p:cNvPr id="12" name="object 6">
            <a:extLst>
              <a:ext uri="{FF2B5EF4-FFF2-40B4-BE49-F238E27FC236}">
                <a16:creationId xmlns:a16="http://schemas.microsoft.com/office/drawing/2014/main" id="{F764118A-D257-4673-8FD2-B00606E7CB75}"/>
              </a:ext>
            </a:extLst>
          </p:cNvPr>
          <p:cNvSpPr txBox="1"/>
          <p:nvPr userDrawn="1"/>
        </p:nvSpPr>
        <p:spPr>
          <a:xfrm>
            <a:off x="275167" y="1827027"/>
            <a:ext cx="195053" cy="3230718"/>
          </a:xfrm>
          <a:prstGeom prst="rect">
            <a:avLst/>
          </a:prstGeom>
        </p:spPr>
        <p:txBody>
          <a:bodyPr vert="vert270" wrap="square" lIns="0" tIns="0" rIns="0" bIns="0" rtlCol="0">
            <a:spAutoFit/>
          </a:bodyPr>
          <a:lstStyle/>
          <a:p>
            <a:pPr marL="10583" marR="0" lvl="0" indent="0" algn="ctr" defTabSz="761970" rtl="0" eaLnBrk="1" fontAlgn="auto" latinLnBrk="0" hangingPunct="1">
              <a:lnSpc>
                <a:spcPts val="1508"/>
              </a:lnSpc>
              <a:spcBef>
                <a:spcPts val="0"/>
              </a:spcBef>
              <a:spcAft>
                <a:spcPts val="0"/>
              </a:spcAft>
              <a:buClrTx/>
              <a:buSzTx/>
              <a:buFontTx/>
              <a:buNone/>
              <a:tabLst/>
              <a:defRPr/>
            </a:pPr>
            <a:r>
              <a:rPr lang="en-US" sz="1500" spc="21" dirty="0">
                <a:solidFill>
                  <a:srgbClr val="4C4D4F"/>
                </a:solidFill>
                <a:latin typeface="Calibri"/>
                <a:cs typeface="Calibri"/>
              </a:rPr>
              <a:t>OEBB Open Enrollment</a:t>
            </a:r>
            <a:endParaRPr lang="en-US" sz="1500" dirty="0">
              <a:latin typeface="+mn-lt"/>
              <a:cs typeface="Calibri"/>
            </a:endParaRPr>
          </a:p>
        </p:txBody>
      </p:sp>
    </p:spTree>
    <p:extLst>
      <p:ext uri="{BB962C8B-B14F-4D97-AF65-F5344CB8AC3E}">
        <p14:creationId xmlns:p14="http://schemas.microsoft.com/office/powerpoint/2010/main" val="2268100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branded content">
    <p:spTree>
      <p:nvGrpSpPr>
        <p:cNvPr id="1" name=""/>
        <p:cNvGrpSpPr/>
        <p:nvPr/>
      </p:nvGrpSpPr>
      <p:grpSpPr>
        <a:xfrm>
          <a:off x="0" y="0"/>
          <a:ext cx="0" cy="0"/>
          <a:chOff x="0" y="0"/>
          <a:chExt cx="0" cy="0"/>
        </a:xfrm>
      </p:grpSpPr>
      <p:sp>
        <p:nvSpPr>
          <p:cNvPr id="21" name="object 20">
            <a:extLst>
              <a:ext uri="{FF2B5EF4-FFF2-40B4-BE49-F238E27FC236}">
                <a16:creationId xmlns:a16="http://schemas.microsoft.com/office/drawing/2014/main" id="{B5C3B05D-C12E-49E9-B71C-02A2955CD5A4}"/>
              </a:ext>
            </a:extLst>
          </p:cNvPr>
          <p:cNvSpPr/>
          <p:nvPr userDrawn="1"/>
        </p:nvSpPr>
        <p:spPr>
          <a:xfrm>
            <a:off x="0" y="0"/>
            <a:ext cx="762000" cy="6762750"/>
          </a:xfrm>
          <a:custGeom>
            <a:avLst/>
            <a:gdLst/>
            <a:ahLst/>
            <a:cxnLst/>
            <a:rect l="l" t="t" r="r" b="b"/>
            <a:pathLst>
              <a:path w="914400" h="8115300">
                <a:moveTo>
                  <a:pt x="0" y="8115300"/>
                </a:moveTo>
                <a:lnTo>
                  <a:pt x="914400" y="8115300"/>
                </a:lnTo>
                <a:lnTo>
                  <a:pt x="914400" y="0"/>
                </a:lnTo>
                <a:lnTo>
                  <a:pt x="0" y="0"/>
                </a:lnTo>
                <a:lnTo>
                  <a:pt x="0" y="8115300"/>
                </a:lnTo>
                <a:close/>
              </a:path>
            </a:pathLst>
          </a:custGeom>
          <a:solidFill>
            <a:srgbClr val="E6E7E8"/>
          </a:solidFill>
        </p:spPr>
        <p:txBody>
          <a:bodyPr wrap="square" lIns="0" tIns="0" rIns="0" bIns="0" rtlCol="0"/>
          <a:lstStyle/>
          <a:p>
            <a:endParaRPr sz="1500" dirty="0"/>
          </a:p>
        </p:txBody>
      </p:sp>
      <p:sp>
        <p:nvSpPr>
          <p:cNvPr id="2" name="Holder 2"/>
          <p:cNvSpPr>
            <a:spLocks noGrp="1"/>
          </p:cNvSpPr>
          <p:nvPr>
            <p:ph type="title"/>
          </p:nvPr>
        </p:nvSpPr>
        <p:spPr>
          <a:xfrm>
            <a:off x="1443265" y="685800"/>
            <a:ext cx="9478736" cy="592667"/>
          </a:xfrm>
        </p:spPr>
        <p:txBody>
          <a:bodyPr lIns="0" tIns="0" rIns="0" bIns="0"/>
          <a:lstStyle>
            <a:lvl1pPr>
              <a:defRPr sz="3750" b="1" i="0">
                <a:solidFill>
                  <a:srgbClr val="4C4D4F"/>
                </a:solidFill>
                <a:latin typeface="Calibri"/>
                <a:cs typeface="Calibri"/>
              </a:defRPr>
            </a:lvl1pPr>
          </a:lstStyle>
          <a:p>
            <a:endParaRPr dirty="0"/>
          </a:p>
        </p:txBody>
      </p:sp>
      <p:sp>
        <p:nvSpPr>
          <p:cNvPr id="9" name="object 10">
            <a:extLst>
              <a:ext uri="{FF2B5EF4-FFF2-40B4-BE49-F238E27FC236}">
                <a16:creationId xmlns:a16="http://schemas.microsoft.com/office/drawing/2014/main" id="{4EDD0A96-56B9-4755-AFD9-2864906A6C50}"/>
              </a:ext>
            </a:extLst>
          </p:cNvPr>
          <p:cNvSpPr/>
          <p:nvPr userDrawn="1"/>
        </p:nvSpPr>
        <p:spPr>
          <a:xfrm>
            <a:off x="0" y="6762750"/>
            <a:ext cx="12192000" cy="95250"/>
          </a:xfrm>
          <a:custGeom>
            <a:avLst/>
            <a:gdLst/>
            <a:ahLst/>
            <a:cxnLst/>
            <a:rect l="l" t="t" r="r" b="b"/>
            <a:pathLst>
              <a:path w="14630400" h="114300">
                <a:moveTo>
                  <a:pt x="14630400" y="0"/>
                </a:moveTo>
                <a:lnTo>
                  <a:pt x="0" y="0"/>
                </a:lnTo>
                <a:lnTo>
                  <a:pt x="0" y="114300"/>
                </a:lnTo>
                <a:lnTo>
                  <a:pt x="14630400" y="114300"/>
                </a:lnTo>
                <a:lnTo>
                  <a:pt x="14630400" y="0"/>
                </a:lnTo>
                <a:close/>
              </a:path>
            </a:pathLst>
          </a:custGeom>
          <a:solidFill>
            <a:srgbClr val="939598"/>
          </a:solidFill>
        </p:spPr>
        <p:txBody>
          <a:bodyPr wrap="square" lIns="0" tIns="0" rIns="0" bIns="0" rtlCol="0"/>
          <a:lstStyle/>
          <a:p>
            <a:endParaRPr sz="1500"/>
          </a:p>
        </p:txBody>
      </p:sp>
      <p:sp>
        <p:nvSpPr>
          <p:cNvPr id="10" name="Holder 3">
            <a:extLst>
              <a:ext uri="{FF2B5EF4-FFF2-40B4-BE49-F238E27FC236}">
                <a16:creationId xmlns:a16="http://schemas.microsoft.com/office/drawing/2014/main" id="{48813766-9E66-407A-B842-FFC7CB12B8C8}"/>
              </a:ext>
            </a:extLst>
          </p:cNvPr>
          <p:cNvSpPr>
            <a:spLocks noGrp="1"/>
          </p:cNvSpPr>
          <p:nvPr>
            <p:ph type="body" idx="1"/>
          </p:nvPr>
        </p:nvSpPr>
        <p:spPr>
          <a:xfrm>
            <a:off x="1484086" y="1511300"/>
            <a:ext cx="9461500" cy="3556000"/>
          </a:xfrm>
        </p:spPr>
        <p:txBody>
          <a:bodyPr lIns="0" tIns="0" rIns="0" bIns="0"/>
          <a:lstStyle>
            <a:lvl1pPr>
              <a:defRPr sz="1500" b="0" i="0">
                <a:solidFill>
                  <a:schemeClr val="tx1">
                    <a:lumMod val="65000"/>
                    <a:lumOff val="35000"/>
                  </a:schemeClr>
                </a:solidFill>
              </a:defRPr>
            </a:lvl1pPr>
          </a:lstStyle>
          <a:p>
            <a:endParaRPr lang="en-US" dirty="0"/>
          </a:p>
        </p:txBody>
      </p:sp>
      <p:pic>
        <p:nvPicPr>
          <p:cNvPr id="20" name="Picture 19">
            <a:extLst>
              <a:ext uri="{FF2B5EF4-FFF2-40B4-BE49-F238E27FC236}">
                <a16:creationId xmlns:a16="http://schemas.microsoft.com/office/drawing/2014/main" id="{4225BCA3-A7EB-46A1-B5FF-9DDF8C4DD92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461791" y="5933693"/>
            <a:ext cx="2331229" cy="543307"/>
          </a:xfrm>
          <a:prstGeom prst="rect">
            <a:avLst/>
          </a:prstGeom>
        </p:spPr>
      </p:pic>
      <p:sp>
        <p:nvSpPr>
          <p:cNvPr id="8" name="object 6">
            <a:extLst>
              <a:ext uri="{FF2B5EF4-FFF2-40B4-BE49-F238E27FC236}">
                <a16:creationId xmlns:a16="http://schemas.microsoft.com/office/drawing/2014/main" id="{21DC4EE2-BC95-4FD8-892A-E959FC4E095D}"/>
              </a:ext>
            </a:extLst>
          </p:cNvPr>
          <p:cNvSpPr txBox="1"/>
          <p:nvPr userDrawn="1"/>
        </p:nvSpPr>
        <p:spPr>
          <a:xfrm>
            <a:off x="275167" y="1827027"/>
            <a:ext cx="195053" cy="3230718"/>
          </a:xfrm>
          <a:prstGeom prst="rect">
            <a:avLst/>
          </a:prstGeom>
        </p:spPr>
        <p:txBody>
          <a:bodyPr vert="vert270" wrap="square" lIns="0" tIns="0" rIns="0" bIns="0" rtlCol="0">
            <a:spAutoFit/>
          </a:bodyPr>
          <a:lstStyle/>
          <a:p>
            <a:pPr marL="10583" marR="0" lvl="0" indent="0" algn="ctr" defTabSz="761970" rtl="0" eaLnBrk="1" fontAlgn="auto" latinLnBrk="0" hangingPunct="1">
              <a:lnSpc>
                <a:spcPts val="1508"/>
              </a:lnSpc>
              <a:spcBef>
                <a:spcPts val="0"/>
              </a:spcBef>
              <a:spcAft>
                <a:spcPts val="0"/>
              </a:spcAft>
              <a:buClrTx/>
              <a:buSzTx/>
              <a:buFontTx/>
              <a:buNone/>
              <a:tabLst/>
              <a:defRPr/>
            </a:pPr>
            <a:r>
              <a:rPr lang="en-US" sz="1500" spc="21" dirty="0">
                <a:solidFill>
                  <a:srgbClr val="4C4D4F"/>
                </a:solidFill>
                <a:latin typeface="Calibri"/>
                <a:cs typeface="Calibri"/>
              </a:rPr>
              <a:t>OEBB Open Enrollment</a:t>
            </a:r>
            <a:endParaRPr lang="en-US" sz="1500" dirty="0">
              <a:latin typeface="+mn-lt"/>
              <a:cs typeface="Calibri"/>
            </a:endParaRPr>
          </a:p>
        </p:txBody>
      </p:sp>
    </p:spTree>
    <p:extLst>
      <p:ext uri="{BB962C8B-B14F-4D97-AF65-F5344CB8AC3E}">
        <p14:creationId xmlns:p14="http://schemas.microsoft.com/office/powerpoint/2010/main" val="202627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da divider slide">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1108BBC5-9BDB-4838-BD73-A91D041956E6}"/>
              </a:ext>
            </a:extLst>
          </p:cNvPr>
          <p:cNvSpPr/>
          <p:nvPr/>
        </p:nvSpPr>
        <p:spPr>
          <a:xfrm>
            <a:off x="5562599" y="0"/>
            <a:ext cx="6629400" cy="6858000"/>
          </a:xfrm>
          <a:prstGeom prst="rect">
            <a:avLst/>
          </a:prstGeom>
          <a:blipFill>
            <a:blip r:embed="rId2" cstate="print"/>
            <a:stretch>
              <a:fillRect/>
            </a:stretch>
          </a:blipFill>
        </p:spPr>
        <p:txBody>
          <a:bodyPr wrap="square" lIns="0" tIns="0" rIns="0" bIns="0" rtlCol="0"/>
          <a:lstStyle/>
          <a:p>
            <a:endParaRPr sz="1500"/>
          </a:p>
        </p:txBody>
      </p:sp>
      <p:sp>
        <p:nvSpPr>
          <p:cNvPr id="7" name="object 4">
            <a:extLst>
              <a:ext uri="{FF2B5EF4-FFF2-40B4-BE49-F238E27FC236}">
                <a16:creationId xmlns:a16="http://schemas.microsoft.com/office/drawing/2014/main" id="{BBF9C4A2-4D74-4BC6-ABC0-C4E398F618FE}"/>
              </a:ext>
            </a:extLst>
          </p:cNvPr>
          <p:cNvSpPr/>
          <p:nvPr/>
        </p:nvSpPr>
        <p:spPr>
          <a:xfrm>
            <a:off x="701039" y="0"/>
            <a:ext cx="4861983" cy="6858000"/>
          </a:xfrm>
          <a:custGeom>
            <a:avLst/>
            <a:gdLst/>
            <a:ahLst/>
            <a:cxnLst/>
            <a:rect l="l" t="t" r="r" b="b"/>
            <a:pathLst>
              <a:path w="5834380" h="8229600">
                <a:moveTo>
                  <a:pt x="5833872" y="0"/>
                </a:moveTo>
                <a:lnTo>
                  <a:pt x="0" y="0"/>
                </a:lnTo>
                <a:lnTo>
                  <a:pt x="0" y="8229600"/>
                </a:lnTo>
                <a:lnTo>
                  <a:pt x="5833872" y="8229600"/>
                </a:lnTo>
                <a:lnTo>
                  <a:pt x="5833872" y="0"/>
                </a:lnTo>
                <a:close/>
              </a:path>
            </a:pathLst>
          </a:custGeom>
          <a:solidFill>
            <a:schemeClr val="accent1"/>
          </a:solidFill>
        </p:spPr>
        <p:txBody>
          <a:bodyPr wrap="square" lIns="0" tIns="0" rIns="0" bIns="0" rtlCol="0"/>
          <a:lstStyle/>
          <a:p>
            <a:endParaRPr sz="1500" dirty="0"/>
          </a:p>
        </p:txBody>
      </p:sp>
      <p:sp>
        <p:nvSpPr>
          <p:cNvPr id="8" name="Holder 2">
            <a:extLst>
              <a:ext uri="{FF2B5EF4-FFF2-40B4-BE49-F238E27FC236}">
                <a16:creationId xmlns:a16="http://schemas.microsoft.com/office/drawing/2014/main" id="{58B2B28D-D8CB-4BE9-B006-F85FE9B21390}"/>
              </a:ext>
            </a:extLst>
          </p:cNvPr>
          <p:cNvSpPr>
            <a:spLocks noGrp="1"/>
          </p:cNvSpPr>
          <p:nvPr userDrawn="1">
            <p:ph type="ctrTitle"/>
          </p:nvPr>
        </p:nvSpPr>
        <p:spPr>
          <a:xfrm>
            <a:off x="1419436" y="1230710"/>
            <a:ext cx="3597064" cy="615553"/>
          </a:xfrm>
          <a:prstGeom prst="rect">
            <a:avLst/>
          </a:prstGeom>
        </p:spPr>
        <p:txBody>
          <a:bodyPr wrap="square" lIns="0" tIns="0" rIns="0" bIns="0">
            <a:spAutoFit/>
          </a:bodyPr>
          <a:lstStyle>
            <a:lvl1pPr>
              <a:defRPr b="0">
                <a:solidFill>
                  <a:schemeClr val="bg1"/>
                </a:solidFill>
              </a:defRPr>
            </a:lvl1pPr>
          </a:lstStyle>
          <a:p>
            <a:endParaRPr dirty="0"/>
          </a:p>
        </p:txBody>
      </p:sp>
      <p:sp>
        <p:nvSpPr>
          <p:cNvPr id="9" name="object 6">
            <a:extLst>
              <a:ext uri="{FF2B5EF4-FFF2-40B4-BE49-F238E27FC236}">
                <a16:creationId xmlns:a16="http://schemas.microsoft.com/office/drawing/2014/main" id="{51780E44-C514-48BD-9003-3B03FDAE72EB}"/>
              </a:ext>
            </a:extLst>
          </p:cNvPr>
          <p:cNvSpPr txBox="1"/>
          <p:nvPr userDrawn="1"/>
        </p:nvSpPr>
        <p:spPr>
          <a:xfrm>
            <a:off x="275167" y="1827027"/>
            <a:ext cx="195053" cy="3230718"/>
          </a:xfrm>
          <a:prstGeom prst="rect">
            <a:avLst/>
          </a:prstGeom>
        </p:spPr>
        <p:txBody>
          <a:bodyPr vert="vert270" wrap="square" lIns="0" tIns="0" rIns="0" bIns="0" rtlCol="0">
            <a:spAutoFit/>
          </a:bodyPr>
          <a:lstStyle/>
          <a:p>
            <a:pPr marL="10583" marR="0" lvl="0" indent="0" algn="ctr" defTabSz="761970" rtl="0" eaLnBrk="1" fontAlgn="auto" latinLnBrk="0" hangingPunct="1">
              <a:lnSpc>
                <a:spcPts val="1508"/>
              </a:lnSpc>
              <a:spcBef>
                <a:spcPts val="0"/>
              </a:spcBef>
              <a:spcAft>
                <a:spcPts val="0"/>
              </a:spcAft>
              <a:buClrTx/>
              <a:buSzTx/>
              <a:buFontTx/>
              <a:buNone/>
              <a:tabLst/>
              <a:defRPr/>
            </a:pPr>
            <a:r>
              <a:rPr lang="en-US" sz="1500" spc="21" dirty="0">
                <a:solidFill>
                  <a:srgbClr val="4C4D4F"/>
                </a:solidFill>
                <a:latin typeface="Calibri"/>
                <a:cs typeface="Calibri"/>
              </a:rPr>
              <a:t>OEBB Open Enrollment</a:t>
            </a:r>
            <a:endParaRPr lang="en-US" sz="1500" dirty="0">
              <a:latin typeface="+mn-lt"/>
              <a:cs typeface="Calibri"/>
            </a:endParaRPr>
          </a:p>
        </p:txBody>
      </p:sp>
      <p:pic>
        <p:nvPicPr>
          <p:cNvPr id="10" name="Picture 9">
            <a:extLst>
              <a:ext uri="{FF2B5EF4-FFF2-40B4-BE49-F238E27FC236}">
                <a16:creationId xmlns:a16="http://schemas.microsoft.com/office/drawing/2014/main" id="{D4325BA2-A1E8-4CDC-964A-519481DA624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04501" y="5933693"/>
            <a:ext cx="1110469" cy="543307"/>
          </a:xfrm>
          <a:prstGeom prst="rect">
            <a:avLst/>
          </a:prstGeom>
        </p:spPr>
      </p:pic>
      <p:sp>
        <p:nvSpPr>
          <p:cNvPr id="11" name="TextBox 10">
            <a:extLst>
              <a:ext uri="{FF2B5EF4-FFF2-40B4-BE49-F238E27FC236}">
                <a16:creationId xmlns:a16="http://schemas.microsoft.com/office/drawing/2014/main" id="{BF391F6C-F4BF-4F61-AD6A-B429AE630EED}"/>
              </a:ext>
            </a:extLst>
          </p:cNvPr>
          <p:cNvSpPr txBox="1"/>
          <p:nvPr userDrawn="1"/>
        </p:nvSpPr>
        <p:spPr>
          <a:xfrm>
            <a:off x="7045961" y="3365500"/>
            <a:ext cx="4445000" cy="1785297"/>
          </a:xfrm>
          <a:prstGeom prst="rect">
            <a:avLst/>
          </a:prstGeom>
          <a:noFill/>
        </p:spPr>
        <p:txBody>
          <a:bodyPr wrap="square" rtlCol="0">
            <a:spAutoFit/>
          </a:bodyPr>
          <a:lstStyle/>
          <a:p>
            <a:r>
              <a:rPr lang="en-US" sz="3667" b="1" dirty="0">
                <a:solidFill>
                  <a:schemeClr val="bg1">
                    <a:lumMod val="85000"/>
                  </a:schemeClr>
                </a:solidFill>
              </a:rPr>
              <a:t>Placeholder Image</a:t>
            </a:r>
          </a:p>
          <a:p>
            <a:r>
              <a:rPr lang="en-US" sz="3667" dirty="0">
                <a:solidFill>
                  <a:schemeClr val="bg1">
                    <a:lumMod val="85000"/>
                  </a:schemeClr>
                </a:solidFill>
              </a:rPr>
              <a:t>Marketing will replace when you are ready</a:t>
            </a:r>
          </a:p>
        </p:txBody>
      </p:sp>
    </p:spTree>
    <p:extLst>
      <p:ext uri="{BB962C8B-B14F-4D97-AF65-F5344CB8AC3E}">
        <p14:creationId xmlns:p14="http://schemas.microsoft.com/office/powerpoint/2010/main" val="1237041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Moda left image - short content">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8265583" y="1507456"/>
            <a:ext cx="3227917" cy="3198813"/>
          </a:xfrm>
        </p:spPr>
        <p:txBody>
          <a:bodyPr lIns="0" tIns="0" rIns="0" bIns="0"/>
          <a:lstStyle>
            <a:lvl1pPr>
              <a:defRPr sz="1500" b="0" i="0">
                <a:solidFill>
                  <a:schemeClr val="tx1">
                    <a:lumMod val="65000"/>
                    <a:lumOff val="35000"/>
                  </a:schemeClr>
                </a:solidFill>
              </a:defRPr>
            </a:lvl1pPr>
          </a:lstStyle>
          <a:p>
            <a:endParaRPr lang="en-US" dirty="0"/>
          </a:p>
        </p:txBody>
      </p:sp>
      <p:sp>
        <p:nvSpPr>
          <p:cNvPr id="10" name="object 5">
            <a:extLst>
              <a:ext uri="{FF2B5EF4-FFF2-40B4-BE49-F238E27FC236}">
                <a16:creationId xmlns:a16="http://schemas.microsoft.com/office/drawing/2014/main" id="{C3053546-9359-4CD6-8F59-4AE7E6846165}"/>
              </a:ext>
            </a:extLst>
          </p:cNvPr>
          <p:cNvSpPr/>
          <p:nvPr userDrawn="1"/>
        </p:nvSpPr>
        <p:spPr>
          <a:xfrm>
            <a:off x="0" y="6762750"/>
            <a:ext cx="12192000" cy="95250"/>
          </a:xfrm>
          <a:custGeom>
            <a:avLst/>
            <a:gdLst/>
            <a:ahLst/>
            <a:cxnLst/>
            <a:rect l="l" t="t" r="r" b="b"/>
            <a:pathLst>
              <a:path w="14630400" h="114300">
                <a:moveTo>
                  <a:pt x="14630400" y="0"/>
                </a:moveTo>
                <a:lnTo>
                  <a:pt x="0" y="0"/>
                </a:lnTo>
                <a:lnTo>
                  <a:pt x="0" y="114300"/>
                </a:lnTo>
                <a:lnTo>
                  <a:pt x="14630400" y="114300"/>
                </a:lnTo>
                <a:lnTo>
                  <a:pt x="14630400" y="0"/>
                </a:lnTo>
                <a:close/>
              </a:path>
            </a:pathLst>
          </a:custGeom>
          <a:solidFill>
            <a:schemeClr val="accent1"/>
          </a:solidFill>
        </p:spPr>
        <p:txBody>
          <a:bodyPr wrap="square" lIns="0" tIns="0" rIns="0" bIns="0" rtlCol="0"/>
          <a:lstStyle/>
          <a:p>
            <a:endParaRPr sz="1500"/>
          </a:p>
        </p:txBody>
      </p:sp>
      <p:sp>
        <p:nvSpPr>
          <p:cNvPr id="11" name="object 6">
            <a:extLst>
              <a:ext uri="{FF2B5EF4-FFF2-40B4-BE49-F238E27FC236}">
                <a16:creationId xmlns:a16="http://schemas.microsoft.com/office/drawing/2014/main" id="{DB7AE334-DB89-4B25-8D88-D4450595A39F}"/>
              </a:ext>
            </a:extLst>
          </p:cNvPr>
          <p:cNvSpPr/>
          <p:nvPr userDrawn="1"/>
        </p:nvSpPr>
        <p:spPr>
          <a:xfrm>
            <a:off x="762000" y="0"/>
            <a:ext cx="6629400" cy="6858000"/>
          </a:xfrm>
          <a:prstGeom prst="rect">
            <a:avLst/>
          </a:prstGeom>
          <a:blipFill>
            <a:blip r:embed="rId2" cstate="print"/>
            <a:stretch>
              <a:fillRect/>
            </a:stretch>
          </a:blipFill>
        </p:spPr>
        <p:txBody>
          <a:bodyPr wrap="square" lIns="0" tIns="0" rIns="0" bIns="0" rtlCol="0"/>
          <a:lstStyle/>
          <a:p>
            <a:endParaRPr sz="1500"/>
          </a:p>
        </p:txBody>
      </p:sp>
      <p:sp>
        <p:nvSpPr>
          <p:cNvPr id="36" name="Holder 2">
            <a:extLst>
              <a:ext uri="{FF2B5EF4-FFF2-40B4-BE49-F238E27FC236}">
                <a16:creationId xmlns:a16="http://schemas.microsoft.com/office/drawing/2014/main" id="{49CF8CA2-0DCA-4729-BB4E-FE24CD1029F3}"/>
              </a:ext>
            </a:extLst>
          </p:cNvPr>
          <p:cNvSpPr>
            <a:spLocks noGrp="1"/>
          </p:cNvSpPr>
          <p:nvPr>
            <p:ph type="title"/>
          </p:nvPr>
        </p:nvSpPr>
        <p:spPr>
          <a:xfrm>
            <a:off x="8255000" y="685800"/>
            <a:ext cx="3238500" cy="592667"/>
          </a:xfrm>
        </p:spPr>
        <p:txBody>
          <a:bodyPr lIns="0" tIns="0" rIns="0" bIns="0"/>
          <a:lstStyle>
            <a:lvl1pPr>
              <a:defRPr sz="3750" b="1" i="0">
                <a:solidFill>
                  <a:srgbClr val="4C4D4F"/>
                </a:solidFill>
                <a:latin typeface="Calibri"/>
                <a:cs typeface="Calibri"/>
              </a:defRPr>
            </a:lvl1pPr>
          </a:lstStyle>
          <a:p>
            <a:endParaRPr dirty="0"/>
          </a:p>
        </p:txBody>
      </p:sp>
      <p:pic>
        <p:nvPicPr>
          <p:cNvPr id="16" name="Picture 15">
            <a:extLst>
              <a:ext uri="{FF2B5EF4-FFF2-40B4-BE49-F238E27FC236}">
                <a16:creationId xmlns:a16="http://schemas.microsoft.com/office/drawing/2014/main" id="{E7972267-1D41-49C9-B2F9-7457673F229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04501" y="5933694"/>
            <a:ext cx="1110469" cy="543306"/>
          </a:xfrm>
          <a:prstGeom prst="rect">
            <a:avLst/>
          </a:prstGeom>
        </p:spPr>
      </p:pic>
      <p:sp>
        <p:nvSpPr>
          <p:cNvPr id="9" name="TextBox 8">
            <a:extLst>
              <a:ext uri="{FF2B5EF4-FFF2-40B4-BE49-F238E27FC236}">
                <a16:creationId xmlns:a16="http://schemas.microsoft.com/office/drawing/2014/main" id="{9397F539-F6B1-4668-BAE0-AC9746262D58}"/>
              </a:ext>
            </a:extLst>
          </p:cNvPr>
          <p:cNvSpPr txBox="1"/>
          <p:nvPr userDrawn="1"/>
        </p:nvSpPr>
        <p:spPr>
          <a:xfrm>
            <a:off x="2095500" y="3365500"/>
            <a:ext cx="4445000" cy="1785297"/>
          </a:xfrm>
          <a:prstGeom prst="rect">
            <a:avLst/>
          </a:prstGeom>
          <a:noFill/>
        </p:spPr>
        <p:txBody>
          <a:bodyPr wrap="square" rtlCol="0">
            <a:spAutoFit/>
          </a:bodyPr>
          <a:lstStyle/>
          <a:p>
            <a:r>
              <a:rPr lang="en-US" sz="3667" b="1" dirty="0">
                <a:solidFill>
                  <a:schemeClr val="bg1">
                    <a:lumMod val="85000"/>
                  </a:schemeClr>
                </a:solidFill>
              </a:rPr>
              <a:t>Placeholder Image</a:t>
            </a:r>
          </a:p>
          <a:p>
            <a:r>
              <a:rPr lang="en-US" sz="3667" dirty="0">
                <a:solidFill>
                  <a:schemeClr val="bg1">
                    <a:lumMod val="85000"/>
                  </a:schemeClr>
                </a:solidFill>
              </a:rPr>
              <a:t>Marketing will replace when you are ready</a:t>
            </a:r>
          </a:p>
        </p:txBody>
      </p:sp>
      <p:sp>
        <p:nvSpPr>
          <p:cNvPr id="12" name="object 6">
            <a:extLst>
              <a:ext uri="{FF2B5EF4-FFF2-40B4-BE49-F238E27FC236}">
                <a16:creationId xmlns:a16="http://schemas.microsoft.com/office/drawing/2014/main" id="{C1A6C1D5-EDF1-4049-A4AC-068BE28615BF}"/>
              </a:ext>
            </a:extLst>
          </p:cNvPr>
          <p:cNvSpPr txBox="1"/>
          <p:nvPr userDrawn="1"/>
        </p:nvSpPr>
        <p:spPr>
          <a:xfrm>
            <a:off x="275167" y="1827027"/>
            <a:ext cx="195053" cy="3230718"/>
          </a:xfrm>
          <a:prstGeom prst="rect">
            <a:avLst/>
          </a:prstGeom>
        </p:spPr>
        <p:txBody>
          <a:bodyPr vert="vert270" wrap="square" lIns="0" tIns="0" rIns="0" bIns="0" rtlCol="0">
            <a:spAutoFit/>
          </a:bodyPr>
          <a:lstStyle/>
          <a:p>
            <a:pPr marL="10583" marR="0" lvl="0" indent="0" algn="ctr" defTabSz="761970" rtl="0" eaLnBrk="1" fontAlgn="auto" latinLnBrk="0" hangingPunct="1">
              <a:lnSpc>
                <a:spcPts val="1508"/>
              </a:lnSpc>
              <a:spcBef>
                <a:spcPts val="0"/>
              </a:spcBef>
              <a:spcAft>
                <a:spcPts val="0"/>
              </a:spcAft>
              <a:buClrTx/>
              <a:buSzTx/>
              <a:buFontTx/>
              <a:buNone/>
              <a:tabLst/>
              <a:defRPr/>
            </a:pPr>
            <a:r>
              <a:rPr lang="en-US" sz="1500" spc="21" dirty="0">
                <a:solidFill>
                  <a:srgbClr val="4C4D4F"/>
                </a:solidFill>
                <a:latin typeface="Calibri"/>
                <a:cs typeface="Calibri"/>
              </a:rPr>
              <a:t>OEBB Open Enrollment</a:t>
            </a:r>
            <a:endParaRPr lang="en-US" sz="1500" dirty="0">
              <a:latin typeface="+mn-lt"/>
              <a:cs typeface="Calibri"/>
            </a:endParaRPr>
          </a:p>
        </p:txBody>
      </p:sp>
    </p:spTree>
    <p:extLst>
      <p:ext uri="{BB962C8B-B14F-4D97-AF65-F5344CB8AC3E}">
        <p14:creationId xmlns:p14="http://schemas.microsoft.com/office/powerpoint/2010/main" val="867989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obranded right image - short content">
    <p:bg>
      <p:bgPr>
        <a:solidFill>
          <a:schemeClr val="bg1"/>
        </a:solidFill>
        <a:effectLst/>
      </p:bgPr>
    </p:bg>
    <p:spTree>
      <p:nvGrpSpPr>
        <p:cNvPr id="1" name=""/>
        <p:cNvGrpSpPr/>
        <p:nvPr/>
      </p:nvGrpSpPr>
      <p:grpSpPr>
        <a:xfrm>
          <a:off x="0" y="0"/>
          <a:ext cx="0" cy="0"/>
          <a:chOff x="0" y="0"/>
          <a:chExt cx="0" cy="0"/>
        </a:xfrm>
      </p:grpSpPr>
      <p:sp>
        <p:nvSpPr>
          <p:cNvPr id="42" name="object 20">
            <a:extLst>
              <a:ext uri="{FF2B5EF4-FFF2-40B4-BE49-F238E27FC236}">
                <a16:creationId xmlns:a16="http://schemas.microsoft.com/office/drawing/2014/main" id="{7C4A9383-DBA4-4BA6-93A1-4271DAD6CE0B}"/>
              </a:ext>
            </a:extLst>
          </p:cNvPr>
          <p:cNvSpPr/>
          <p:nvPr userDrawn="1"/>
        </p:nvSpPr>
        <p:spPr>
          <a:xfrm>
            <a:off x="0" y="0"/>
            <a:ext cx="762000" cy="6762750"/>
          </a:xfrm>
          <a:custGeom>
            <a:avLst/>
            <a:gdLst/>
            <a:ahLst/>
            <a:cxnLst/>
            <a:rect l="l" t="t" r="r" b="b"/>
            <a:pathLst>
              <a:path w="914400" h="8115300">
                <a:moveTo>
                  <a:pt x="0" y="8115300"/>
                </a:moveTo>
                <a:lnTo>
                  <a:pt x="914400" y="8115300"/>
                </a:lnTo>
                <a:lnTo>
                  <a:pt x="914400" y="0"/>
                </a:lnTo>
                <a:lnTo>
                  <a:pt x="0" y="0"/>
                </a:lnTo>
                <a:lnTo>
                  <a:pt x="0" y="8115300"/>
                </a:lnTo>
                <a:close/>
              </a:path>
            </a:pathLst>
          </a:custGeom>
          <a:solidFill>
            <a:srgbClr val="E6E7E8"/>
          </a:solidFill>
        </p:spPr>
        <p:txBody>
          <a:bodyPr wrap="square" lIns="0" tIns="0" rIns="0" bIns="0" rtlCol="0"/>
          <a:lstStyle/>
          <a:p>
            <a:endParaRPr sz="1500" dirty="0"/>
          </a:p>
        </p:txBody>
      </p:sp>
      <p:sp>
        <p:nvSpPr>
          <p:cNvPr id="3" name="Holder 3"/>
          <p:cNvSpPr>
            <a:spLocks noGrp="1"/>
          </p:cNvSpPr>
          <p:nvPr>
            <p:ph type="body" idx="1"/>
          </p:nvPr>
        </p:nvSpPr>
        <p:spPr>
          <a:xfrm>
            <a:off x="1496482" y="1507456"/>
            <a:ext cx="3393018" cy="3198813"/>
          </a:xfrm>
        </p:spPr>
        <p:txBody>
          <a:bodyPr lIns="0" tIns="0" rIns="0" bIns="0"/>
          <a:lstStyle>
            <a:lvl1pPr>
              <a:defRPr sz="1500" b="0" i="0">
                <a:solidFill>
                  <a:schemeClr val="tx1">
                    <a:lumMod val="65000"/>
                    <a:lumOff val="35000"/>
                  </a:schemeClr>
                </a:solidFill>
              </a:defRPr>
            </a:lvl1pPr>
          </a:lstStyle>
          <a:p>
            <a:endParaRPr lang="en-US" dirty="0"/>
          </a:p>
        </p:txBody>
      </p:sp>
      <p:sp>
        <p:nvSpPr>
          <p:cNvPr id="10" name="object 5">
            <a:extLst>
              <a:ext uri="{FF2B5EF4-FFF2-40B4-BE49-F238E27FC236}">
                <a16:creationId xmlns:a16="http://schemas.microsoft.com/office/drawing/2014/main" id="{C3053546-9359-4CD6-8F59-4AE7E6846165}"/>
              </a:ext>
            </a:extLst>
          </p:cNvPr>
          <p:cNvSpPr/>
          <p:nvPr userDrawn="1"/>
        </p:nvSpPr>
        <p:spPr>
          <a:xfrm>
            <a:off x="0" y="6762750"/>
            <a:ext cx="12192000" cy="95250"/>
          </a:xfrm>
          <a:custGeom>
            <a:avLst/>
            <a:gdLst/>
            <a:ahLst/>
            <a:cxnLst/>
            <a:rect l="l" t="t" r="r" b="b"/>
            <a:pathLst>
              <a:path w="14630400" h="114300">
                <a:moveTo>
                  <a:pt x="14630400" y="0"/>
                </a:moveTo>
                <a:lnTo>
                  <a:pt x="0" y="0"/>
                </a:lnTo>
                <a:lnTo>
                  <a:pt x="0" y="114300"/>
                </a:lnTo>
                <a:lnTo>
                  <a:pt x="14630400" y="114300"/>
                </a:lnTo>
                <a:lnTo>
                  <a:pt x="14630400" y="0"/>
                </a:lnTo>
                <a:close/>
              </a:path>
            </a:pathLst>
          </a:custGeom>
          <a:solidFill>
            <a:schemeClr val="accent1"/>
          </a:solidFill>
        </p:spPr>
        <p:txBody>
          <a:bodyPr wrap="square" lIns="0" tIns="0" rIns="0" bIns="0" rtlCol="0"/>
          <a:lstStyle/>
          <a:p>
            <a:endParaRPr sz="1500"/>
          </a:p>
        </p:txBody>
      </p:sp>
      <p:sp>
        <p:nvSpPr>
          <p:cNvPr id="11" name="object 6">
            <a:extLst>
              <a:ext uri="{FF2B5EF4-FFF2-40B4-BE49-F238E27FC236}">
                <a16:creationId xmlns:a16="http://schemas.microsoft.com/office/drawing/2014/main" id="{DB7AE334-DB89-4B25-8D88-D4450595A39F}"/>
              </a:ext>
            </a:extLst>
          </p:cNvPr>
          <p:cNvSpPr/>
          <p:nvPr userDrawn="1"/>
        </p:nvSpPr>
        <p:spPr>
          <a:xfrm>
            <a:off x="5562600" y="0"/>
            <a:ext cx="6629400" cy="6858000"/>
          </a:xfrm>
          <a:prstGeom prst="rect">
            <a:avLst/>
          </a:prstGeom>
          <a:blipFill>
            <a:blip r:embed="rId2" cstate="print"/>
            <a:stretch>
              <a:fillRect/>
            </a:stretch>
          </a:blipFill>
        </p:spPr>
        <p:txBody>
          <a:bodyPr wrap="square" lIns="0" tIns="0" rIns="0" bIns="0" rtlCol="0"/>
          <a:lstStyle/>
          <a:p>
            <a:endParaRPr sz="1500"/>
          </a:p>
        </p:txBody>
      </p:sp>
      <p:sp>
        <p:nvSpPr>
          <p:cNvPr id="36" name="Holder 2">
            <a:extLst>
              <a:ext uri="{FF2B5EF4-FFF2-40B4-BE49-F238E27FC236}">
                <a16:creationId xmlns:a16="http://schemas.microsoft.com/office/drawing/2014/main" id="{49CF8CA2-0DCA-4729-BB4E-FE24CD1029F3}"/>
              </a:ext>
            </a:extLst>
          </p:cNvPr>
          <p:cNvSpPr>
            <a:spLocks noGrp="1"/>
          </p:cNvSpPr>
          <p:nvPr>
            <p:ph type="title"/>
          </p:nvPr>
        </p:nvSpPr>
        <p:spPr>
          <a:xfrm>
            <a:off x="1436520" y="685800"/>
            <a:ext cx="3452980" cy="592667"/>
          </a:xfrm>
        </p:spPr>
        <p:txBody>
          <a:bodyPr lIns="0" tIns="0" rIns="0" bIns="0"/>
          <a:lstStyle>
            <a:lvl1pPr>
              <a:defRPr sz="3750" b="1" i="0">
                <a:solidFill>
                  <a:srgbClr val="4C4D4F"/>
                </a:solidFill>
                <a:latin typeface="Calibri"/>
                <a:cs typeface="Calibri"/>
              </a:defRPr>
            </a:lvl1pPr>
          </a:lstStyle>
          <a:p>
            <a:endParaRPr dirty="0"/>
          </a:p>
        </p:txBody>
      </p:sp>
      <p:pic>
        <p:nvPicPr>
          <p:cNvPr id="17" name="Picture 16">
            <a:extLst>
              <a:ext uri="{FF2B5EF4-FFF2-40B4-BE49-F238E27FC236}">
                <a16:creationId xmlns:a16="http://schemas.microsoft.com/office/drawing/2014/main" id="{136B6CAB-F383-4B83-8F48-CBFD86472F2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04501" y="5933693"/>
            <a:ext cx="1110469" cy="543307"/>
          </a:xfrm>
          <a:prstGeom prst="rect">
            <a:avLst/>
          </a:prstGeom>
        </p:spPr>
      </p:pic>
      <p:sp>
        <p:nvSpPr>
          <p:cNvPr id="12" name="TextBox 11">
            <a:extLst>
              <a:ext uri="{FF2B5EF4-FFF2-40B4-BE49-F238E27FC236}">
                <a16:creationId xmlns:a16="http://schemas.microsoft.com/office/drawing/2014/main" id="{185ADA5F-8A29-42E9-8493-7F9057D8A740}"/>
              </a:ext>
            </a:extLst>
          </p:cNvPr>
          <p:cNvSpPr txBox="1"/>
          <p:nvPr userDrawn="1"/>
        </p:nvSpPr>
        <p:spPr>
          <a:xfrm>
            <a:off x="7045961" y="3365500"/>
            <a:ext cx="4445000" cy="1785297"/>
          </a:xfrm>
          <a:prstGeom prst="rect">
            <a:avLst/>
          </a:prstGeom>
          <a:noFill/>
        </p:spPr>
        <p:txBody>
          <a:bodyPr wrap="square" rtlCol="0">
            <a:spAutoFit/>
          </a:bodyPr>
          <a:lstStyle/>
          <a:p>
            <a:r>
              <a:rPr lang="en-US" sz="3667" b="1" dirty="0">
                <a:solidFill>
                  <a:schemeClr val="bg1">
                    <a:lumMod val="85000"/>
                  </a:schemeClr>
                </a:solidFill>
              </a:rPr>
              <a:t>Placeholder Image</a:t>
            </a:r>
          </a:p>
          <a:p>
            <a:r>
              <a:rPr lang="en-US" sz="3667" dirty="0">
                <a:solidFill>
                  <a:schemeClr val="bg1">
                    <a:lumMod val="85000"/>
                  </a:schemeClr>
                </a:solidFill>
              </a:rPr>
              <a:t>Marketing will replace when you are ready</a:t>
            </a:r>
          </a:p>
        </p:txBody>
      </p:sp>
      <p:sp>
        <p:nvSpPr>
          <p:cNvPr id="13" name="object 6">
            <a:extLst>
              <a:ext uri="{FF2B5EF4-FFF2-40B4-BE49-F238E27FC236}">
                <a16:creationId xmlns:a16="http://schemas.microsoft.com/office/drawing/2014/main" id="{1376250B-6E6A-42EF-8B51-4E376B36299A}"/>
              </a:ext>
            </a:extLst>
          </p:cNvPr>
          <p:cNvSpPr txBox="1"/>
          <p:nvPr userDrawn="1"/>
        </p:nvSpPr>
        <p:spPr>
          <a:xfrm>
            <a:off x="275167" y="1827027"/>
            <a:ext cx="195053" cy="3230718"/>
          </a:xfrm>
          <a:prstGeom prst="rect">
            <a:avLst/>
          </a:prstGeom>
        </p:spPr>
        <p:txBody>
          <a:bodyPr vert="vert270" wrap="square" lIns="0" tIns="0" rIns="0" bIns="0" rtlCol="0">
            <a:spAutoFit/>
          </a:bodyPr>
          <a:lstStyle/>
          <a:p>
            <a:pPr marL="10583" marR="0" lvl="0" indent="0" algn="ctr" defTabSz="761970" rtl="0" eaLnBrk="1" fontAlgn="auto" latinLnBrk="0" hangingPunct="1">
              <a:lnSpc>
                <a:spcPts val="1508"/>
              </a:lnSpc>
              <a:spcBef>
                <a:spcPts val="0"/>
              </a:spcBef>
              <a:spcAft>
                <a:spcPts val="0"/>
              </a:spcAft>
              <a:buClrTx/>
              <a:buSzTx/>
              <a:buFontTx/>
              <a:buNone/>
              <a:tabLst/>
              <a:defRPr/>
            </a:pPr>
            <a:r>
              <a:rPr lang="en-US" sz="1500" spc="21" dirty="0">
                <a:solidFill>
                  <a:srgbClr val="4C4D4F"/>
                </a:solidFill>
                <a:latin typeface="Calibri"/>
                <a:cs typeface="Calibri"/>
              </a:rPr>
              <a:t>OEBB Open Enrollment</a:t>
            </a:r>
            <a:endParaRPr lang="en-US" sz="1500" dirty="0">
              <a:latin typeface="+mn-lt"/>
              <a:cs typeface="Calibri"/>
            </a:endParaRPr>
          </a:p>
        </p:txBody>
      </p:sp>
    </p:spTree>
    <p:extLst>
      <p:ext uri="{BB962C8B-B14F-4D97-AF65-F5344CB8AC3E}">
        <p14:creationId xmlns:p14="http://schemas.microsoft.com/office/powerpoint/2010/main" val="3977732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a content">
    <p:spTree>
      <p:nvGrpSpPr>
        <p:cNvPr id="1" name=""/>
        <p:cNvGrpSpPr/>
        <p:nvPr/>
      </p:nvGrpSpPr>
      <p:grpSpPr>
        <a:xfrm>
          <a:off x="0" y="0"/>
          <a:ext cx="0" cy="0"/>
          <a:chOff x="0" y="0"/>
          <a:chExt cx="0" cy="0"/>
        </a:xfrm>
      </p:grpSpPr>
      <p:sp>
        <p:nvSpPr>
          <p:cNvPr id="21" name="object 20">
            <a:extLst>
              <a:ext uri="{FF2B5EF4-FFF2-40B4-BE49-F238E27FC236}">
                <a16:creationId xmlns:a16="http://schemas.microsoft.com/office/drawing/2014/main" id="{B5C3B05D-C12E-49E9-B71C-02A2955CD5A4}"/>
              </a:ext>
            </a:extLst>
          </p:cNvPr>
          <p:cNvSpPr/>
          <p:nvPr userDrawn="1"/>
        </p:nvSpPr>
        <p:spPr>
          <a:xfrm>
            <a:off x="0" y="0"/>
            <a:ext cx="762000" cy="6762750"/>
          </a:xfrm>
          <a:custGeom>
            <a:avLst/>
            <a:gdLst/>
            <a:ahLst/>
            <a:cxnLst/>
            <a:rect l="l" t="t" r="r" b="b"/>
            <a:pathLst>
              <a:path w="914400" h="8115300">
                <a:moveTo>
                  <a:pt x="0" y="8115300"/>
                </a:moveTo>
                <a:lnTo>
                  <a:pt x="914400" y="8115300"/>
                </a:lnTo>
                <a:lnTo>
                  <a:pt x="914400" y="0"/>
                </a:lnTo>
                <a:lnTo>
                  <a:pt x="0" y="0"/>
                </a:lnTo>
                <a:lnTo>
                  <a:pt x="0" y="8115300"/>
                </a:lnTo>
                <a:close/>
              </a:path>
            </a:pathLst>
          </a:custGeom>
          <a:solidFill>
            <a:srgbClr val="E6E7E8"/>
          </a:solidFill>
        </p:spPr>
        <p:txBody>
          <a:bodyPr wrap="square" lIns="0" tIns="0" rIns="0" bIns="0" rtlCol="0"/>
          <a:lstStyle/>
          <a:p>
            <a:endParaRPr sz="1500" dirty="0"/>
          </a:p>
        </p:txBody>
      </p:sp>
      <p:sp>
        <p:nvSpPr>
          <p:cNvPr id="2" name="Holder 2"/>
          <p:cNvSpPr>
            <a:spLocks noGrp="1"/>
          </p:cNvSpPr>
          <p:nvPr>
            <p:ph type="title"/>
          </p:nvPr>
        </p:nvSpPr>
        <p:spPr>
          <a:xfrm>
            <a:off x="1443265" y="685800"/>
            <a:ext cx="9478736" cy="592667"/>
          </a:xfrm>
        </p:spPr>
        <p:txBody>
          <a:bodyPr lIns="0" tIns="0" rIns="0" bIns="0"/>
          <a:lstStyle>
            <a:lvl1pPr>
              <a:defRPr sz="3750" b="1" i="0">
                <a:solidFill>
                  <a:srgbClr val="4C4D4F"/>
                </a:solidFill>
                <a:latin typeface="Calibri"/>
                <a:cs typeface="Calibri"/>
              </a:defRPr>
            </a:lvl1pPr>
          </a:lstStyle>
          <a:p>
            <a:endParaRPr dirty="0"/>
          </a:p>
        </p:txBody>
      </p:sp>
      <p:sp>
        <p:nvSpPr>
          <p:cNvPr id="9" name="object 10">
            <a:extLst>
              <a:ext uri="{FF2B5EF4-FFF2-40B4-BE49-F238E27FC236}">
                <a16:creationId xmlns:a16="http://schemas.microsoft.com/office/drawing/2014/main" id="{4EDD0A96-56B9-4755-AFD9-2864906A6C50}"/>
              </a:ext>
            </a:extLst>
          </p:cNvPr>
          <p:cNvSpPr/>
          <p:nvPr userDrawn="1"/>
        </p:nvSpPr>
        <p:spPr>
          <a:xfrm>
            <a:off x="0" y="6762750"/>
            <a:ext cx="12192000" cy="95250"/>
          </a:xfrm>
          <a:custGeom>
            <a:avLst/>
            <a:gdLst/>
            <a:ahLst/>
            <a:cxnLst/>
            <a:rect l="l" t="t" r="r" b="b"/>
            <a:pathLst>
              <a:path w="14630400" h="114300">
                <a:moveTo>
                  <a:pt x="14630400" y="0"/>
                </a:moveTo>
                <a:lnTo>
                  <a:pt x="0" y="0"/>
                </a:lnTo>
                <a:lnTo>
                  <a:pt x="0" y="114300"/>
                </a:lnTo>
                <a:lnTo>
                  <a:pt x="14630400" y="114300"/>
                </a:lnTo>
                <a:lnTo>
                  <a:pt x="14630400" y="0"/>
                </a:lnTo>
                <a:close/>
              </a:path>
            </a:pathLst>
          </a:custGeom>
          <a:solidFill>
            <a:schemeClr val="accent1"/>
          </a:solidFill>
        </p:spPr>
        <p:txBody>
          <a:bodyPr wrap="square" lIns="0" tIns="0" rIns="0" bIns="0" rtlCol="0"/>
          <a:lstStyle/>
          <a:p>
            <a:endParaRPr sz="1500"/>
          </a:p>
        </p:txBody>
      </p:sp>
      <p:sp>
        <p:nvSpPr>
          <p:cNvPr id="10" name="Holder 3">
            <a:extLst>
              <a:ext uri="{FF2B5EF4-FFF2-40B4-BE49-F238E27FC236}">
                <a16:creationId xmlns:a16="http://schemas.microsoft.com/office/drawing/2014/main" id="{48813766-9E66-407A-B842-FFC7CB12B8C8}"/>
              </a:ext>
            </a:extLst>
          </p:cNvPr>
          <p:cNvSpPr>
            <a:spLocks noGrp="1"/>
          </p:cNvSpPr>
          <p:nvPr>
            <p:ph type="body" idx="1"/>
          </p:nvPr>
        </p:nvSpPr>
        <p:spPr>
          <a:xfrm>
            <a:off x="1484086" y="1511300"/>
            <a:ext cx="9461500" cy="3556000"/>
          </a:xfrm>
        </p:spPr>
        <p:txBody>
          <a:bodyPr lIns="0" tIns="0" rIns="0" bIns="0"/>
          <a:lstStyle>
            <a:lvl1pPr>
              <a:defRPr sz="1500" b="0" i="0">
                <a:solidFill>
                  <a:schemeClr val="tx1">
                    <a:lumMod val="65000"/>
                    <a:lumOff val="35000"/>
                  </a:schemeClr>
                </a:solidFill>
              </a:defRPr>
            </a:lvl1pPr>
          </a:lstStyle>
          <a:p>
            <a:endParaRPr lang="en-US" dirty="0"/>
          </a:p>
        </p:txBody>
      </p:sp>
      <p:pic>
        <p:nvPicPr>
          <p:cNvPr id="22" name="Picture 21">
            <a:extLst>
              <a:ext uri="{FF2B5EF4-FFF2-40B4-BE49-F238E27FC236}">
                <a16:creationId xmlns:a16="http://schemas.microsoft.com/office/drawing/2014/main" id="{BFC990B6-637E-4DA7-8CF2-7D6C515D5F0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04501" y="5933694"/>
            <a:ext cx="1110469" cy="543306"/>
          </a:xfrm>
          <a:prstGeom prst="rect">
            <a:avLst/>
          </a:prstGeom>
        </p:spPr>
      </p:pic>
      <p:sp>
        <p:nvSpPr>
          <p:cNvPr id="8" name="object 6">
            <a:extLst>
              <a:ext uri="{FF2B5EF4-FFF2-40B4-BE49-F238E27FC236}">
                <a16:creationId xmlns:a16="http://schemas.microsoft.com/office/drawing/2014/main" id="{78D7FABB-AC39-4888-BDC9-5A836243ED58}"/>
              </a:ext>
            </a:extLst>
          </p:cNvPr>
          <p:cNvSpPr txBox="1"/>
          <p:nvPr userDrawn="1"/>
        </p:nvSpPr>
        <p:spPr>
          <a:xfrm>
            <a:off x="275167" y="1827027"/>
            <a:ext cx="195053" cy="3230718"/>
          </a:xfrm>
          <a:prstGeom prst="rect">
            <a:avLst/>
          </a:prstGeom>
        </p:spPr>
        <p:txBody>
          <a:bodyPr vert="vert270" wrap="square" lIns="0" tIns="0" rIns="0" bIns="0" rtlCol="0">
            <a:spAutoFit/>
          </a:bodyPr>
          <a:lstStyle/>
          <a:p>
            <a:pPr marL="10583" marR="0" lvl="0" indent="0" algn="ctr" defTabSz="761970" rtl="0" eaLnBrk="1" fontAlgn="auto" latinLnBrk="0" hangingPunct="1">
              <a:lnSpc>
                <a:spcPts val="1508"/>
              </a:lnSpc>
              <a:spcBef>
                <a:spcPts val="0"/>
              </a:spcBef>
              <a:spcAft>
                <a:spcPts val="0"/>
              </a:spcAft>
              <a:buClrTx/>
              <a:buSzTx/>
              <a:buFontTx/>
              <a:buNone/>
              <a:tabLst/>
              <a:defRPr/>
            </a:pPr>
            <a:r>
              <a:rPr lang="en-US" sz="1500" spc="21" dirty="0">
                <a:solidFill>
                  <a:srgbClr val="4C4D4F"/>
                </a:solidFill>
                <a:latin typeface="Calibri"/>
                <a:cs typeface="Calibri"/>
              </a:rPr>
              <a:t>OEBB Open Enrollment</a:t>
            </a:r>
            <a:endParaRPr lang="en-US" sz="1500" dirty="0">
              <a:latin typeface="+mn-lt"/>
              <a:cs typeface="Calibri"/>
            </a:endParaRPr>
          </a:p>
        </p:txBody>
      </p:sp>
    </p:spTree>
    <p:extLst>
      <p:ext uri="{BB962C8B-B14F-4D97-AF65-F5344CB8AC3E}">
        <p14:creationId xmlns:p14="http://schemas.microsoft.com/office/powerpoint/2010/main" val="4035134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7557" y="290945"/>
            <a:ext cx="11044844" cy="792162"/>
          </a:xfrm>
          <a:prstGeom prst="rect">
            <a:avLst/>
          </a:prstGeom>
        </p:spPr>
        <p:txBody>
          <a:bodyPr vert="horz" lIns="91440" tIns="45720" rIns="91440" bIns="45720" rtlCol="0" anchor="ctr">
            <a:normAutofit/>
          </a:bodyPr>
          <a:lstStyle/>
          <a:p>
            <a:r>
              <a:rPr lang="en-US" dirty="0"/>
              <a:t>Page title</a:t>
            </a:r>
          </a:p>
        </p:txBody>
      </p:sp>
      <p:sp>
        <p:nvSpPr>
          <p:cNvPr id="3" name="Text Placeholder 2"/>
          <p:cNvSpPr>
            <a:spLocks noGrp="1"/>
          </p:cNvSpPr>
          <p:nvPr>
            <p:ph type="body" idx="1"/>
          </p:nvPr>
        </p:nvSpPr>
        <p:spPr>
          <a:xfrm>
            <a:off x="537557" y="1281545"/>
            <a:ext cx="11044844" cy="4953000"/>
          </a:xfrm>
          <a:prstGeom prst="rect">
            <a:avLst/>
          </a:prstGeom>
        </p:spPr>
        <p:txBody>
          <a:bodyPr vert="horz" lIns="91440" tIns="45720" rIns="91440" bIns="45720" rtlCol="0">
            <a:normAutofit/>
          </a:bodyPr>
          <a:lstStyle/>
          <a:p>
            <a:pPr lvl="0"/>
            <a:r>
              <a:rPr lang="en-US" dirty="0"/>
              <a:t>Test</a:t>
            </a:r>
          </a:p>
          <a:p>
            <a:pPr lvl="1"/>
            <a:r>
              <a:rPr lang="en-US" dirty="0"/>
              <a:t>Test</a:t>
            </a:r>
          </a:p>
          <a:p>
            <a:pPr lvl="2"/>
            <a:r>
              <a:rPr lang="en-US" dirty="0"/>
              <a:t>Test</a:t>
            </a:r>
          </a:p>
          <a:p>
            <a:pPr lvl="3"/>
            <a:r>
              <a:rPr lang="en-US" dirty="0"/>
              <a:t>Test</a:t>
            </a:r>
          </a:p>
          <a:p>
            <a:pPr lvl="4"/>
            <a:r>
              <a:rPr lang="en-US" dirty="0"/>
              <a:t>Test </a:t>
            </a:r>
          </a:p>
          <a:p>
            <a:pPr lvl="5"/>
            <a:r>
              <a:rPr lang="en-US" dirty="0"/>
              <a:t>Test</a:t>
            </a:r>
          </a:p>
        </p:txBody>
      </p:sp>
      <p:sp>
        <p:nvSpPr>
          <p:cNvPr id="7" name="Date Placeholder 3"/>
          <p:cNvSpPr>
            <a:spLocks noGrp="1"/>
          </p:cNvSpPr>
          <p:nvPr>
            <p:ph type="dt" sz="half" idx="2"/>
          </p:nvPr>
        </p:nvSpPr>
        <p:spPr>
          <a:xfrm>
            <a:off x="1016000" y="6492876"/>
            <a:ext cx="21336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8" name="Footer Placeholder 4"/>
          <p:cNvSpPr>
            <a:spLocks noGrp="1"/>
          </p:cNvSpPr>
          <p:nvPr>
            <p:ph type="ftr" sz="quarter" idx="3"/>
          </p:nvPr>
        </p:nvSpPr>
        <p:spPr>
          <a:xfrm>
            <a:off x="3251200" y="6492876"/>
            <a:ext cx="3860800" cy="365125"/>
          </a:xfrm>
          <a:prstGeom prst="rect">
            <a:avLst/>
          </a:prstGeom>
        </p:spPr>
        <p:txBody>
          <a:bodyPr anchor="ctr"/>
          <a:lstStyle>
            <a:lvl1pPr>
              <a:defRPr sz="800">
                <a:solidFill>
                  <a:schemeClr val="bg1">
                    <a:lumMod val="75000"/>
                  </a:schemeClr>
                </a:solidFill>
                <a:latin typeface="+mn-lt"/>
              </a:defRPr>
            </a:lvl1pPr>
          </a:lstStyle>
          <a:p>
            <a:endParaRPr lang="en-US" dirty="0"/>
          </a:p>
        </p:txBody>
      </p:sp>
      <p:sp>
        <p:nvSpPr>
          <p:cNvPr id="9" name="Slide Number Placeholder 5"/>
          <p:cNvSpPr>
            <a:spLocks noGrp="1"/>
          </p:cNvSpPr>
          <p:nvPr>
            <p:ph type="sldNum" sz="quarter" idx="4"/>
          </p:nvPr>
        </p:nvSpPr>
        <p:spPr>
          <a:xfrm>
            <a:off x="101600" y="6492876"/>
            <a:ext cx="812800" cy="365125"/>
          </a:xfrm>
          <a:prstGeom prst="rect">
            <a:avLst/>
          </a:prstGeom>
        </p:spPr>
        <p:txBody>
          <a:bodyPr anchor="ctr"/>
          <a:lstStyle>
            <a:lvl1pPr>
              <a:defRPr sz="800">
                <a:solidFill>
                  <a:schemeClr val="bg1">
                    <a:lumMod val="75000"/>
                  </a:schemeClr>
                </a:solidFill>
                <a:latin typeface="+mn-lt"/>
              </a:defRPr>
            </a:lvl1pPr>
          </a:lstStyle>
          <a:p>
            <a:fld id="{65604180-89A3-4842-922A-40F901D63DE7}" type="slidenum">
              <a:rPr lang="en-US" smtClean="0"/>
              <a:pPr/>
              <a:t>‹#›</a:t>
            </a:fld>
            <a:endParaRPr lang="en-US" dirty="0"/>
          </a:p>
        </p:txBody>
      </p:sp>
    </p:spTree>
    <p:extLst>
      <p:ext uri="{BB962C8B-B14F-4D97-AF65-F5344CB8AC3E}">
        <p14:creationId xmlns:p14="http://schemas.microsoft.com/office/powerpoint/2010/main" val="14044895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17" r:id="rId16"/>
    <p:sldLayoutId id="2147483720" r:id="rId17"/>
    <p:sldLayoutId id="2147483722" r:id="rId18"/>
    <p:sldLayoutId id="2147483703" r:id="rId19"/>
    <p:sldLayoutId id="2147483705" r:id="rId20"/>
    <p:sldLayoutId id="2147483706" r:id="rId21"/>
    <p:sldLayoutId id="2147483708" r:id="rId22"/>
    <p:sldLayoutId id="2147483709" r:id="rId23"/>
    <p:sldLayoutId id="2147483710" r:id="rId24"/>
    <p:sldLayoutId id="2147483712" r:id="rId25"/>
    <p:sldLayoutId id="2147483713" r:id="rId26"/>
    <p:sldLayoutId id="2147483718" r:id="rId27"/>
  </p:sldLayoutIdLst>
  <p:hf hdr="0" dt="0"/>
  <p:txStyles>
    <p:titleStyle>
      <a:lvl1pPr algn="l" defTabSz="914400" rtl="0" eaLnBrk="1" latinLnBrk="0" hangingPunct="1">
        <a:spcBef>
          <a:spcPct val="0"/>
        </a:spcBef>
        <a:buNone/>
        <a:defRPr sz="4000" b="0" kern="1200">
          <a:solidFill>
            <a:srgbClr val="AE006E"/>
          </a:solidFill>
          <a:latin typeface="+mj-lt"/>
          <a:ea typeface="Verdana" pitchFamily="34" charset="0"/>
          <a:cs typeface="Verdana" pitchFamily="34" charset="0"/>
        </a:defRPr>
      </a:lvl1pPr>
    </p:titleStyle>
    <p:bodyStyle>
      <a:lvl1pPr marL="228600" indent="-228600" algn="l" defTabSz="914400" rtl="0" eaLnBrk="1" latinLnBrk="0" hangingPunct="1">
        <a:spcBef>
          <a:spcPts val="1800"/>
        </a:spcBef>
        <a:spcAft>
          <a:spcPts val="0"/>
        </a:spcAft>
        <a:buFont typeface="Calibri" panose="020F0502020204030204" pitchFamily="34" charset="0"/>
        <a:buChar char="•"/>
        <a:defRPr sz="2400" b="0" kern="1200">
          <a:solidFill>
            <a:schemeClr val="tx1"/>
          </a:solidFill>
          <a:latin typeface="+mn-lt"/>
          <a:ea typeface="Verdana" pitchFamily="34" charset="0"/>
          <a:cs typeface="Verdana" pitchFamily="34" charset="0"/>
        </a:defRPr>
      </a:lvl1pPr>
      <a:lvl2pPr marL="685800" indent="-228600" algn="l" defTabSz="914400" rtl="0" eaLnBrk="1" latinLnBrk="0" hangingPunct="1">
        <a:spcBef>
          <a:spcPts val="0"/>
        </a:spcBef>
        <a:spcAft>
          <a:spcPts val="0"/>
        </a:spcAft>
        <a:buFont typeface="Calibri" panose="020F0502020204030204" pitchFamily="34" charset="0"/>
        <a:buChar char="−"/>
        <a:defRPr sz="2200" b="0" kern="1200">
          <a:solidFill>
            <a:schemeClr val="tx1">
              <a:lumMod val="50000"/>
              <a:lumOff val="50000"/>
            </a:schemeClr>
          </a:solidFill>
          <a:latin typeface="+mn-lt"/>
          <a:ea typeface="Verdana" pitchFamily="34" charset="0"/>
          <a:cs typeface="Verdana" pitchFamily="34" charset="0"/>
        </a:defRPr>
      </a:lvl2pPr>
      <a:lvl3pPr marL="1143000" indent="-228600" algn="l" defTabSz="914400" rtl="0" eaLnBrk="1" latinLnBrk="0" hangingPunct="1">
        <a:spcBef>
          <a:spcPts val="0"/>
        </a:spcBef>
        <a:spcAft>
          <a:spcPts val="0"/>
        </a:spcAft>
        <a:buFont typeface="Calibri" panose="020F0502020204030204" pitchFamily="34" charset="0"/>
        <a:buChar char="◦"/>
        <a:defRPr sz="2200" b="0" kern="1200">
          <a:solidFill>
            <a:schemeClr val="tx1">
              <a:lumMod val="50000"/>
              <a:lumOff val="50000"/>
            </a:schemeClr>
          </a:solidFill>
          <a:latin typeface="+mn-lt"/>
          <a:ea typeface="Verdana" pitchFamily="34" charset="0"/>
          <a:cs typeface="Verdana" pitchFamily="34" charset="0"/>
        </a:defRPr>
      </a:lvl3pPr>
      <a:lvl4pPr marL="1600200" indent="-228600" algn="l" defTabSz="914400" rtl="0" eaLnBrk="1" latinLnBrk="0" hangingPunct="1">
        <a:spcBef>
          <a:spcPts val="0"/>
        </a:spcBef>
        <a:spcAft>
          <a:spcPts val="0"/>
        </a:spcAft>
        <a:buFont typeface="Calibri" panose="020F0502020204030204" pitchFamily="34" charset="0"/>
        <a:buChar char="▪"/>
        <a:defRPr sz="2200" b="0" kern="1200">
          <a:solidFill>
            <a:schemeClr val="tx1">
              <a:lumMod val="50000"/>
              <a:lumOff val="50000"/>
            </a:schemeClr>
          </a:solidFill>
          <a:latin typeface="+mn-lt"/>
          <a:ea typeface="Verdana" pitchFamily="34" charset="0"/>
          <a:cs typeface="Verdana" pitchFamily="34" charset="0"/>
        </a:defRPr>
      </a:lvl4pPr>
      <a:lvl5pPr marL="2057400" indent="-228600" algn="l" defTabSz="914400" rtl="0" eaLnBrk="1" latinLnBrk="0" hangingPunct="1">
        <a:spcBef>
          <a:spcPts val="0"/>
        </a:spcBef>
        <a:spcAft>
          <a:spcPts val="0"/>
        </a:spcAft>
        <a:buFont typeface="Calibri" panose="020F0502020204030204" pitchFamily="34" charset="0"/>
        <a:buChar char="▫"/>
        <a:defRPr sz="2200" b="0" kern="1200">
          <a:solidFill>
            <a:schemeClr val="tx1">
              <a:lumMod val="50000"/>
              <a:lumOff val="50000"/>
            </a:schemeClr>
          </a:solidFill>
          <a:latin typeface="+mn-lt"/>
          <a:ea typeface="Verdana" pitchFamily="34" charset="0"/>
          <a:cs typeface="Verdana" pitchFamily="34" charset="0"/>
        </a:defRPr>
      </a:lvl5pPr>
      <a:lvl6pPr marL="2514600" indent="-228600" algn="l" defTabSz="914400" rtl="0" eaLnBrk="1" latinLnBrk="0" hangingPunct="1">
        <a:spcBef>
          <a:spcPts val="0"/>
        </a:spcBef>
        <a:spcAft>
          <a:spcPts val="0"/>
        </a:spcAft>
        <a:buFont typeface="Calibri" panose="020F0502020204030204" pitchFamily="34" charset="0"/>
        <a:buChar char="-"/>
        <a:defRPr sz="2200" b="0" kern="1200">
          <a:solidFill>
            <a:schemeClr val="tx1">
              <a:lumMod val="50000"/>
              <a:lumOff val="50000"/>
            </a:schemeClr>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odahealth.com/memberdashboard"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modahealth.com/memberdashboard/pages/index.jsp" TargetMode="External"/><Relationship Id="rId1" Type="http://schemas.openxmlformats.org/officeDocument/2006/relationships/slideLayout" Target="../slideLayouts/slideLayout9.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patients.cirrusmd.com/modahealth" TargetMode="External"/><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meruhealth.com/modahealth" TargetMode="Externa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deltadentalor.com/oralwellness/members/"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modahealth.com/memberdashboard/" TargetMode="External"/><Relationship Id="rId7" Type="http://schemas.openxmlformats.org/officeDocument/2006/relationships/image" Target="../media/image52.svg"/><Relationship Id="rId2" Type="http://schemas.openxmlformats.org/officeDocument/2006/relationships/hyperlink" Target="mailto:OEBBquestions@modahealth.com" TargetMode="Externa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svg"/><Relationship Id="rId10" Type="http://schemas.openxmlformats.org/officeDocument/2006/relationships/image" Target="../media/image26.png"/><Relationship Id="rId4" Type="http://schemas.openxmlformats.org/officeDocument/2006/relationships/image" Target="../media/image49.png"/><Relationship Id="rId9" Type="http://schemas.openxmlformats.org/officeDocument/2006/relationships/image" Target="../media/image24.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A03046-B23B-49A0-B4E9-D0079DC591D0}"/>
              </a:ext>
            </a:extLst>
          </p:cNvPr>
          <p:cNvSpPr>
            <a:spLocks noGrp="1"/>
          </p:cNvSpPr>
          <p:nvPr>
            <p:ph type="body" sz="quarter" idx="4294967295"/>
          </p:nvPr>
        </p:nvSpPr>
        <p:spPr>
          <a:xfrm>
            <a:off x="1295401" y="1066800"/>
            <a:ext cx="4419600" cy="2209800"/>
          </a:xfrm>
        </p:spPr>
        <p:txBody>
          <a:bodyPr>
            <a:normAutofit/>
          </a:bodyPr>
          <a:lstStyle/>
          <a:p>
            <a:pPr marL="0" indent="0">
              <a:buNone/>
            </a:pPr>
            <a:r>
              <a:rPr lang="en-US" sz="4000" dirty="0">
                <a:solidFill>
                  <a:schemeClr val="tx1">
                    <a:lumMod val="65000"/>
                    <a:lumOff val="35000"/>
                  </a:schemeClr>
                </a:solidFill>
              </a:rPr>
              <a:t>OEBB 2021-22 </a:t>
            </a:r>
            <a:br>
              <a:rPr lang="en-US" sz="4000" dirty="0">
                <a:solidFill>
                  <a:schemeClr val="tx1">
                    <a:lumMod val="65000"/>
                    <a:lumOff val="35000"/>
                  </a:schemeClr>
                </a:solidFill>
              </a:rPr>
            </a:br>
            <a:r>
              <a:rPr lang="en-US" sz="4000" dirty="0">
                <a:solidFill>
                  <a:schemeClr val="tx1">
                    <a:lumMod val="65000"/>
                    <a:lumOff val="35000"/>
                  </a:schemeClr>
                </a:solidFill>
              </a:rPr>
              <a:t>Open Enrollment</a:t>
            </a:r>
          </a:p>
          <a:p>
            <a:pPr marL="0" indent="0">
              <a:buNone/>
            </a:pPr>
            <a:r>
              <a:rPr lang="en-US" sz="4000" dirty="0">
                <a:solidFill>
                  <a:schemeClr val="tx1">
                    <a:lumMod val="65000"/>
                    <a:lumOff val="35000"/>
                  </a:schemeClr>
                </a:solidFill>
              </a:rPr>
              <a:t>All Plans Webinar</a:t>
            </a:r>
          </a:p>
        </p:txBody>
      </p:sp>
      <p:pic>
        <p:nvPicPr>
          <p:cNvPr id="6" name="Picture 5" descr="Logo, icon&#10;&#10;Description automatically generated">
            <a:extLst>
              <a:ext uri="{FF2B5EF4-FFF2-40B4-BE49-F238E27FC236}">
                <a16:creationId xmlns:a16="http://schemas.microsoft.com/office/drawing/2014/main" id="{8EDE3232-9100-4950-B2CC-A0C2977857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1200" y="5897118"/>
            <a:ext cx="1625283" cy="495711"/>
          </a:xfrm>
          <a:prstGeom prst="rect">
            <a:avLst/>
          </a:prstGeom>
        </p:spPr>
      </p:pic>
    </p:spTree>
    <p:extLst>
      <p:ext uri="{BB962C8B-B14F-4D97-AF65-F5344CB8AC3E}">
        <p14:creationId xmlns:p14="http://schemas.microsoft.com/office/powerpoint/2010/main" val="4130612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495365-7672-42A1-984A-EE5E20E75B55}"/>
              </a:ext>
            </a:extLst>
          </p:cNvPr>
          <p:cNvSpPr>
            <a:spLocks noGrp="1"/>
          </p:cNvSpPr>
          <p:nvPr>
            <p:ph type="body" idx="1"/>
          </p:nvPr>
        </p:nvSpPr>
        <p:spPr>
          <a:xfrm>
            <a:off x="7924800" y="1266485"/>
            <a:ext cx="3581400" cy="5591515"/>
          </a:xfrm>
        </p:spPr>
        <p:txBody>
          <a:bodyPr>
            <a:noAutofit/>
          </a:bodyPr>
          <a:lstStyle/>
          <a:p>
            <a:r>
              <a:rPr lang="en-US" sz="1600" dirty="0"/>
              <a:t>Moda Health will change its pharmacy benefit manager to Navitus Health Solutions on </a:t>
            </a:r>
            <a:r>
              <a:rPr lang="en-US" sz="1600" b="1" dirty="0"/>
              <a:t>October 1, 2021</a:t>
            </a:r>
          </a:p>
          <a:p>
            <a:r>
              <a:rPr lang="en-US" sz="1600" dirty="0"/>
              <a:t>All Moda Health Medical members will receive a new ID card with new information to share with their pharmacies</a:t>
            </a:r>
          </a:p>
          <a:p>
            <a:r>
              <a:rPr lang="en-US" sz="1600" dirty="0"/>
              <a:t>If you have not yet received your new ID card – the following information will need to be updated at your Pharmacy:</a:t>
            </a:r>
          </a:p>
          <a:p>
            <a:pPr marL="742950" lvl="2" indent="-285750">
              <a:buFont typeface="Wingdings" panose="05000000000000000000" pitchFamily="2" charset="2"/>
              <a:buChar char="§"/>
            </a:pPr>
            <a:r>
              <a:rPr lang="en-US" sz="1400" dirty="0">
                <a:solidFill>
                  <a:schemeClr val="tx1">
                    <a:lumMod val="65000"/>
                    <a:lumOff val="35000"/>
                  </a:schemeClr>
                </a:solidFill>
              </a:rPr>
              <a:t>Bin: 610602</a:t>
            </a:r>
          </a:p>
          <a:p>
            <a:pPr marL="742950" lvl="2" indent="-285750">
              <a:buFont typeface="Wingdings" panose="05000000000000000000" pitchFamily="2" charset="2"/>
              <a:buChar char="§"/>
            </a:pPr>
            <a:r>
              <a:rPr lang="en-US" sz="1400" dirty="0">
                <a:solidFill>
                  <a:schemeClr val="tx1">
                    <a:lumMod val="65000"/>
                    <a:lumOff val="35000"/>
                  </a:schemeClr>
                </a:solidFill>
              </a:rPr>
              <a:t>PCN: NVT</a:t>
            </a:r>
          </a:p>
          <a:p>
            <a:pPr marL="742950" lvl="2" indent="-285750">
              <a:buFont typeface="Wingdings" panose="05000000000000000000" pitchFamily="2" charset="2"/>
              <a:buChar char="§"/>
            </a:pPr>
            <a:r>
              <a:rPr lang="en-US" sz="1400" dirty="0">
                <a:solidFill>
                  <a:schemeClr val="tx1">
                    <a:lumMod val="65000"/>
                    <a:lumOff val="35000"/>
                  </a:schemeClr>
                </a:solidFill>
              </a:rPr>
              <a:t>Rx Group: OEBB</a:t>
            </a:r>
          </a:p>
          <a:p>
            <a:pPr marL="228600" lvl="2">
              <a:spcBef>
                <a:spcPts val="1800"/>
              </a:spcBef>
              <a:buFont typeface="Calibri" panose="020F0502020204030204" pitchFamily="34" charset="0"/>
              <a:buChar char="•"/>
            </a:pPr>
            <a:r>
              <a:rPr lang="en-US" sz="1600" dirty="0">
                <a:solidFill>
                  <a:schemeClr val="tx1">
                    <a:lumMod val="65000"/>
                    <a:lumOff val="35000"/>
                  </a:schemeClr>
                </a:solidFill>
              </a:rPr>
              <a:t>You can download a digital copy of your ID card from your Member Dashboard at </a:t>
            </a:r>
            <a:r>
              <a:rPr lang="en-US" sz="1600" dirty="0">
                <a:solidFill>
                  <a:schemeClr val="tx1">
                    <a:lumMod val="65000"/>
                    <a:lumOff val="35000"/>
                  </a:schemeClr>
                </a:solidFill>
                <a:hlinkClick r:id="rId3" action="ppaction://hlinkfile">
                  <a:extLst>
                    <a:ext uri="{A12FA001-AC4F-418D-AE19-62706E023703}">
                      <ahyp:hlinkClr xmlns:ahyp="http://schemas.microsoft.com/office/drawing/2018/hyperlinkcolor" val="tx"/>
                    </a:ext>
                  </a:extLst>
                </a:hlinkClick>
              </a:rPr>
              <a:t>modahealth.com/</a:t>
            </a:r>
            <a:r>
              <a:rPr lang="en-US" sz="1600" dirty="0" err="1">
                <a:solidFill>
                  <a:schemeClr val="tx1">
                    <a:lumMod val="65000"/>
                    <a:lumOff val="35000"/>
                  </a:schemeClr>
                </a:solidFill>
                <a:hlinkClick r:id="rId3" action="ppaction://hlinkfile">
                  <a:extLst>
                    <a:ext uri="{A12FA001-AC4F-418D-AE19-62706E023703}">
                      <ahyp:hlinkClr xmlns:ahyp="http://schemas.microsoft.com/office/drawing/2018/hyperlinkcolor" val="tx"/>
                    </a:ext>
                  </a:extLst>
                </a:hlinkClick>
              </a:rPr>
              <a:t>memberdashboard</a:t>
            </a:r>
            <a:endParaRPr lang="en-US" sz="1600" dirty="0">
              <a:solidFill>
                <a:schemeClr val="tx1">
                  <a:lumMod val="65000"/>
                  <a:lumOff val="35000"/>
                </a:schemeClr>
              </a:solidFill>
            </a:endParaRPr>
          </a:p>
          <a:p>
            <a:pPr marL="685800" lvl="2">
              <a:spcBef>
                <a:spcPts val="1800"/>
              </a:spcBef>
              <a:buFont typeface="Calibri" panose="020F0502020204030204" pitchFamily="34" charset="0"/>
              <a:buChar char="•"/>
            </a:pPr>
            <a:endParaRPr lang="en-US" sz="2000" dirty="0">
              <a:solidFill>
                <a:schemeClr val="tx1">
                  <a:lumMod val="65000"/>
                  <a:lumOff val="35000"/>
                </a:schemeClr>
              </a:solidFill>
            </a:endParaRPr>
          </a:p>
          <a:p>
            <a:endParaRPr lang="en-US" sz="2000" dirty="0"/>
          </a:p>
          <a:p>
            <a:endParaRPr lang="en-US" sz="2000" dirty="0"/>
          </a:p>
          <a:p>
            <a:pPr marL="0" indent="0">
              <a:buNone/>
            </a:pPr>
            <a:endParaRPr lang="en-US" sz="2000" dirty="0"/>
          </a:p>
          <a:p>
            <a:endParaRPr lang="en-US" sz="2000" dirty="0"/>
          </a:p>
        </p:txBody>
      </p:sp>
      <p:sp>
        <p:nvSpPr>
          <p:cNvPr id="8" name="Title 7">
            <a:extLst>
              <a:ext uri="{FF2B5EF4-FFF2-40B4-BE49-F238E27FC236}">
                <a16:creationId xmlns:a16="http://schemas.microsoft.com/office/drawing/2014/main" id="{D2599F10-6FBE-4FD1-8895-83FB39CEE997}"/>
              </a:ext>
            </a:extLst>
          </p:cNvPr>
          <p:cNvSpPr>
            <a:spLocks noGrp="1"/>
          </p:cNvSpPr>
          <p:nvPr>
            <p:ph type="title"/>
          </p:nvPr>
        </p:nvSpPr>
        <p:spPr>
          <a:xfrm>
            <a:off x="7853413" y="550333"/>
            <a:ext cx="3581400" cy="592667"/>
          </a:xfrm>
        </p:spPr>
        <p:txBody>
          <a:bodyPr>
            <a:normAutofit fontScale="90000"/>
          </a:bodyPr>
          <a:lstStyle/>
          <a:p>
            <a:r>
              <a:rPr lang="en-US" dirty="0"/>
              <a:t>Pharmacy changes</a:t>
            </a:r>
          </a:p>
        </p:txBody>
      </p:sp>
      <p:pic>
        <p:nvPicPr>
          <p:cNvPr id="10" name="Picture 9">
            <a:extLst>
              <a:ext uri="{FF2B5EF4-FFF2-40B4-BE49-F238E27FC236}">
                <a16:creationId xmlns:a16="http://schemas.microsoft.com/office/drawing/2014/main" id="{DA9C866B-E866-4915-8539-8A9C99291D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36957" b="2174"/>
          <a:stretch/>
        </p:blipFill>
        <p:spPr>
          <a:xfrm>
            <a:off x="762000" y="0"/>
            <a:ext cx="6629400" cy="6858000"/>
          </a:xfrm>
          <a:prstGeom prst="rect">
            <a:avLst/>
          </a:prstGeom>
        </p:spPr>
      </p:pic>
    </p:spTree>
    <p:extLst>
      <p:ext uri="{BB962C8B-B14F-4D97-AF65-F5344CB8AC3E}">
        <p14:creationId xmlns:p14="http://schemas.microsoft.com/office/powerpoint/2010/main" val="1960203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DF51DB-B716-447E-8941-BDCB15013A4F}"/>
              </a:ext>
            </a:extLst>
          </p:cNvPr>
          <p:cNvSpPr/>
          <p:nvPr/>
        </p:nvSpPr>
        <p:spPr>
          <a:xfrm>
            <a:off x="1443265" y="5553147"/>
            <a:ext cx="8864005" cy="10488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8A35E3C-F99C-429E-A97A-6B8471E6610D}"/>
              </a:ext>
            </a:extLst>
          </p:cNvPr>
          <p:cNvSpPr>
            <a:spLocks noGrp="1"/>
          </p:cNvSpPr>
          <p:nvPr>
            <p:ph type="title"/>
          </p:nvPr>
        </p:nvSpPr>
        <p:spPr>
          <a:xfrm>
            <a:off x="1443265" y="685800"/>
            <a:ext cx="9478736" cy="592667"/>
          </a:xfrm>
        </p:spPr>
        <p:txBody>
          <a:bodyPr/>
          <a:lstStyle/>
          <a:p>
            <a:r>
              <a:rPr lang="en-US" dirty="0"/>
              <a:t>Pharmacy (Effective 10/1/21)</a:t>
            </a:r>
          </a:p>
        </p:txBody>
      </p:sp>
      <p:sp>
        <p:nvSpPr>
          <p:cNvPr id="6" name="Text Placeholder 2">
            <a:extLst>
              <a:ext uri="{FF2B5EF4-FFF2-40B4-BE49-F238E27FC236}">
                <a16:creationId xmlns:a16="http://schemas.microsoft.com/office/drawing/2014/main" id="{E437B80A-FA9A-4944-AFB1-4D0BA5EC768B}"/>
              </a:ext>
            </a:extLst>
          </p:cNvPr>
          <p:cNvSpPr>
            <a:spLocks noGrp="1"/>
          </p:cNvSpPr>
          <p:nvPr>
            <p:ph type="body" idx="1"/>
          </p:nvPr>
        </p:nvSpPr>
        <p:spPr>
          <a:xfrm>
            <a:off x="1295400" y="1452321"/>
            <a:ext cx="10034753" cy="4100826"/>
          </a:xfrm>
        </p:spPr>
        <p:txBody>
          <a:bodyPr>
            <a:normAutofit fontScale="92500" lnSpcReduction="20000"/>
          </a:bodyPr>
          <a:lstStyle/>
          <a:p>
            <a:pPr>
              <a:lnSpc>
                <a:spcPct val="110000"/>
              </a:lnSpc>
              <a:spcBef>
                <a:spcPts val="0"/>
              </a:spcBef>
            </a:pPr>
            <a:r>
              <a:rPr lang="en-US" sz="2000" dirty="0">
                <a:solidFill>
                  <a:srgbClr val="595959"/>
                </a:solidFill>
              </a:rPr>
              <a:t>Starting 10/1/2021 Walgreens will be an in-network pharmacy and CVS will be an out-of-network pharmacy. </a:t>
            </a:r>
            <a:r>
              <a:rPr lang="en-US" sz="2100" dirty="0">
                <a:solidFill>
                  <a:srgbClr val="595959"/>
                </a:solidFill>
              </a:rPr>
              <a:t>M</a:t>
            </a:r>
            <a:r>
              <a:rPr lang="en-US" sz="2000" dirty="0">
                <a:solidFill>
                  <a:srgbClr val="595959"/>
                </a:solidFill>
              </a:rPr>
              <a:t>embers impacted by a pharmacy network change will be sent a letter at least one month in advance</a:t>
            </a:r>
          </a:p>
          <a:p>
            <a:pPr lvl="1">
              <a:lnSpc>
                <a:spcPct val="110000"/>
              </a:lnSpc>
            </a:pPr>
            <a:r>
              <a:rPr lang="en-US" sz="1800" i="1" dirty="0">
                <a:solidFill>
                  <a:schemeClr val="bg1">
                    <a:lumMod val="50000"/>
                  </a:schemeClr>
                </a:solidFill>
              </a:rPr>
              <a:t>Please reference the letter for any action needed. You may receive more than one letter if you are affected by more than one change</a:t>
            </a:r>
          </a:p>
          <a:p>
            <a:pPr lvl="1">
              <a:lnSpc>
                <a:spcPct val="110000"/>
              </a:lnSpc>
            </a:pPr>
            <a:r>
              <a:rPr lang="en-US" sz="1800" i="1" dirty="0">
                <a:solidFill>
                  <a:schemeClr val="bg1">
                    <a:lumMod val="50000"/>
                  </a:schemeClr>
                </a:solidFill>
              </a:rPr>
              <a:t>You can use the Pharmacy search tool in your Member Dashboard to search for network pharmacies</a:t>
            </a:r>
          </a:p>
          <a:p>
            <a:pPr marL="457200" lvl="1" indent="0">
              <a:lnSpc>
                <a:spcPct val="110000"/>
              </a:lnSpc>
              <a:buNone/>
            </a:pPr>
            <a:endParaRPr lang="en-US" sz="1800" i="1" dirty="0">
              <a:solidFill>
                <a:schemeClr val="bg1">
                  <a:lumMod val="50000"/>
                </a:schemeClr>
              </a:solidFill>
            </a:endParaRPr>
          </a:p>
          <a:p>
            <a:pPr>
              <a:lnSpc>
                <a:spcPct val="110000"/>
              </a:lnSpc>
              <a:spcBef>
                <a:spcPts val="0"/>
              </a:spcBef>
            </a:pPr>
            <a:r>
              <a:rPr lang="en-US" sz="2000" dirty="0"/>
              <a:t>Costco will be an in-network mail order pharmacy in addition to Postal Prescription Services (PPS)</a:t>
            </a:r>
          </a:p>
          <a:p>
            <a:pPr>
              <a:lnSpc>
                <a:spcPct val="110000"/>
              </a:lnSpc>
              <a:spcBef>
                <a:spcPts val="0"/>
              </a:spcBef>
            </a:pPr>
            <a:endParaRPr lang="en-US" sz="2000" dirty="0"/>
          </a:p>
          <a:p>
            <a:pPr>
              <a:lnSpc>
                <a:spcPct val="110000"/>
              </a:lnSpc>
              <a:spcBef>
                <a:spcPts val="0"/>
              </a:spcBef>
            </a:pPr>
            <a:r>
              <a:rPr lang="en-US" sz="2000" dirty="0"/>
              <a:t>Members impacted by a formulary change will be sent a letter about the change two months in advance </a:t>
            </a:r>
          </a:p>
          <a:p>
            <a:pPr lvl="1">
              <a:lnSpc>
                <a:spcPct val="110000"/>
              </a:lnSpc>
            </a:pPr>
            <a:r>
              <a:rPr lang="en-US" sz="1800" i="1" dirty="0">
                <a:solidFill>
                  <a:schemeClr val="bg1">
                    <a:lumMod val="50000"/>
                  </a:schemeClr>
                </a:solidFill>
              </a:rPr>
              <a:t>Please reference the letter for any action needed. You may receive more than one letter if you are affected by more than one change</a:t>
            </a:r>
          </a:p>
          <a:p>
            <a:pPr lvl="1">
              <a:lnSpc>
                <a:spcPct val="110000"/>
              </a:lnSpc>
            </a:pPr>
            <a:endParaRPr lang="en-US" sz="1800" i="1" dirty="0">
              <a:solidFill>
                <a:schemeClr val="bg1">
                  <a:lumMod val="50000"/>
                </a:schemeClr>
              </a:solidFill>
            </a:endParaRPr>
          </a:p>
          <a:p>
            <a:pPr>
              <a:lnSpc>
                <a:spcPct val="110000"/>
              </a:lnSpc>
              <a:spcBef>
                <a:spcPts val="0"/>
              </a:spcBef>
            </a:pPr>
            <a:r>
              <a:rPr lang="en-US" sz="2000" dirty="0"/>
              <a:t>Members with a current pharmacy prior authorization on file will not need to seek a new prior authorization</a:t>
            </a:r>
          </a:p>
          <a:p>
            <a:pPr marL="0" indent="0">
              <a:buNone/>
            </a:pPr>
            <a:endParaRPr lang="en-US" dirty="0"/>
          </a:p>
        </p:txBody>
      </p:sp>
      <p:sp>
        <p:nvSpPr>
          <p:cNvPr id="7" name="Rectangle 6">
            <a:extLst>
              <a:ext uri="{FF2B5EF4-FFF2-40B4-BE49-F238E27FC236}">
                <a16:creationId xmlns:a16="http://schemas.microsoft.com/office/drawing/2014/main" id="{184211E6-3CA7-4969-9913-1E9104ECAD76}"/>
              </a:ext>
            </a:extLst>
          </p:cNvPr>
          <p:cNvSpPr/>
          <p:nvPr/>
        </p:nvSpPr>
        <p:spPr>
          <a:xfrm>
            <a:off x="1600200" y="5553147"/>
            <a:ext cx="8707070" cy="923330"/>
          </a:xfrm>
          <a:prstGeom prst="rect">
            <a:avLst/>
          </a:prstGeom>
        </p:spPr>
        <p:txBody>
          <a:bodyPr wrap="square">
            <a:spAutoFit/>
          </a:bodyPr>
          <a:lstStyle/>
          <a:p>
            <a:r>
              <a:rPr lang="en-US" dirty="0">
                <a:solidFill>
                  <a:schemeClr val="bg1"/>
                </a:solidFill>
              </a:rPr>
              <a:t>To continue to access your previous prescription claims history, please log in to your Member Dashboard prior to 9/30/21. Then select the Pharmacy tab on the top of the screen and click the MedImpact member portal link in the Resources box. </a:t>
            </a:r>
            <a:r>
              <a:rPr lang="en-US" dirty="0">
                <a:solidFill>
                  <a:schemeClr val="bg1"/>
                </a:solidFill>
                <a:hlinkClick r:id="rId2"/>
              </a:rPr>
              <a:t>Click Here</a:t>
            </a:r>
            <a:endParaRPr lang="en-US" dirty="0">
              <a:solidFill>
                <a:schemeClr val="bg1"/>
              </a:solidFill>
            </a:endParaRPr>
          </a:p>
        </p:txBody>
      </p:sp>
      <p:grpSp>
        <p:nvGrpSpPr>
          <p:cNvPr id="8" name="Group 7">
            <a:extLst>
              <a:ext uri="{FF2B5EF4-FFF2-40B4-BE49-F238E27FC236}">
                <a16:creationId xmlns:a16="http://schemas.microsoft.com/office/drawing/2014/main" id="{DBCE44B7-66A8-4AEA-9CA4-7D67D5F53035}"/>
              </a:ext>
            </a:extLst>
          </p:cNvPr>
          <p:cNvGrpSpPr/>
          <p:nvPr/>
        </p:nvGrpSpPr>
        <p:grpSpPr>
          <a:xfrm>
            <a:off x="7391400" y="527194"/>
            <a:ext cx="838200" cy="838200"/>
            <a:chOff x="10479528" y="5366099"/>
            <a:chExt cx="887730" cy="887730"/>
          </a:xfrm>
        </p:grpSpPr>
        <p:sp>
          <p:nvSpPr>
            <p:cNvPr id="9" name="object 50">
              <a:extLst>
                <a:ext uri="{FF2B5EF4-FFF2-40B4-BE49-F238E27FC236}">
                  <a16:creationId xmlns:a16="http://schemas.microsoft.com/office/drawing/2014/main" id="{07983DDE-D5BF-4687-8F9A-F311F79D6C21}"/>
                </a:ext>
              </a:extLst>
            </p:cNvPr>
            <p:cNvSpPr/>
            <p:nvPr/>
          </p:nvSpPr>
          <p:spPr>
            <a:xfrm>
              <a:off x="10479528" y="5366099"/>
              <a:ext cx="887730" cy="887730"/>
            </a:xfrm>
            <a:custGeom>
              <a:avLst/>
              <a:gdLst/>
              <a:ahLst/>
              <a:cxnLst/>
              <a:rect l="l" t="t" r="r" b="b"/>
              <a:pathLst>
                <a:path w="887729" h="887729">
                  <a:moveTo>
                    <a:pt x="443572" y="0"/>
                  </a:moveTo>
                  <a:lnTo>
                    <a:pt x="395239" y="2602"/>
                  </a:lnTo>
                  <a:lnTo>
                    <a:pt x="348414" y="10230"/>
                  </a:lnTo>
                  <a:lnTo>
                    <a:pt x="303367" y="22613"/>
                  </a:lnTo>
                  <a:lnTo>
                    <a:pt x="260369" y="39479"/>
                  </a:lnTo>
                  <a:lnTo>
                    <a:pt x="219691" y="60559"/>
                  </a:lnTo>
                  <a:lnTo>
                    <a:pt x="181602" y="85582"/>
                  </a:lnTo>
                  <a:lnTo>
                    <a:pt x="146374" y="114277"/>
                  </a:lnTo>
                  <a:lnTo>
                    <a:pt x="114277" y="146374"/>
                  </a:lnTo>
                  <a:lnTo>
                    <a:pt x="85582" y="181602"/>
                  </a:lnTo>
                  <a:lnTo>
                    <a:pt x="60559" y="219691"/>
                  </a:lnTo>
                  <a:lnTo>
                    <a:pt x="39479" y="260369"/>
                  </a:lnTo>
                  <a:lnTo>
                    <a:pt x="22613" y="303367"/>
                  </a:lnTo>
                  <a:lnTo>
                    <a:pt x="10230" y="348414"/>
                  </a:lnTo>
                  <a:lnTo>
                    <a:pt x="2602" y="395239"/>
                  </a:lnTo>
                  <a:lnTo>
                    <a:pt x="0" y="443572"/>
                  </a:lnTo>
                  <a:lnTo>
                    <a:pt x="2602" y="491905"/>
                  </a:lnTo>
                  <a:lnTo>
                    <a:pt x="10230" y="538731"/>
                  </a:lnTo>
                  <a:lnTo>
                    <a:pt x="22613" y="583777"/>
                  </a:lnTo>
                  <a:lnTo>
                    <a:pt x="39479" y="626776"/>
                  </a:lnTo>
                  <a:lnTo>
                    <a:pt x="60559" y="667454"/>
                  </a:lnTo>
                  <a:lnTo>
                    <a:pt x="85582" y="705543"/>
                  </a:lnTo>
                  <a:lnTo>
                    <a:pt x="114277" y="740771"/>
                  </a:lnTo>
                  <a:lnTo>
                    <a:pt x="146374" y="772868"/>
                  </a:lnTo>
                  <a:lnTo>
                    <a:pt x="181602" y="801563"/>
                  </a:lnTo>
                  <a:lnTo>
                    <a:pt x="219691" y="826586"/>
                  </a:lnTo>
                  <a:lnTo>
                    <a:pt x="260369" y="847666"/>
                  </a:lnTo>
                  <a:lnTo>
                    <a:pt x="303367" y="864532"/>
                  </a:lnTo>
                  <a:lnTo>
                    <a:pt x="348414" y="876915"/>
                  </a:lnTo>
                  <a:lnTo>
                    <a:pt x="395239" y="884543"/>
                  </a:lnTo>
                  <a:lnTo>
                    <a:pt x="443572" y="887145"/>
                  </a:lnTo>
                  <a:lnTo>
                    <a:pt x="491905" y="884543"/>
                  </a:lnTo>
                  <a:lnTo>
                    <a:pt x="538731" y="876915"/>
                  </a:lnTo>
                  <a:lnTo>
                    <a:pt x="583777" y="864532"/>
                  </a:lnTo>
                  <a:lnTo>
                    <a:pt x="626776" y="847666"/>
                  </a:lnTo>
                  <a:lnTo>
                    <a:pt x="667454" y="826586"/>
                  </a:lnTo>
                  <a:lnTo>
                    <a:pt x="705543" y="801563"/>
                  </a:lnTo>
                  <a:lnTo>
                    <a:pt x="740771" y="772868"/>
                  </a:lnTo>
                  <a:lnTo>
                    <a:pt x="772868" y="740771"/>
                  </a:lnTo>
                  <a:lnTo>
                    <a:pt x="801563" y="705543"/>
                  </a:lnTo>
                  <a:lnTo>
                    <a:pt x="826586" y="667454"/>
                  </a:lnTo>
                  <a:lnTo>
                    <a:pt x="847666" y="626776"/>
                  </a:lnTo>
                  <a:lnTo>
                    <a:pt x="864532" y="583777"/>
                  </a:lnTo>
                  <a:lnTo>
                    <a:pt x="876915" y="538731"/>
                  </a:lnTo>
                  <a:lnTo>
                    <a:pt x="884543" y="491905"/>
                  </a:lnTo>
                  <a:lnTo>
                    <a:pt x="887145" y="443572"/>
                  </a:lnTo>
                  <a:lnTo>
                    <a:pt x="884543" y="395239"/>
                  </a:lnTo>
                  <a:lnTo>
                    <a:pt x="876915" y="348414"/>
                  </a:lnTo>
                  <a:lnTo>
                    <a:pt x="864532" y="303367"/>
                  </a:lnTo>
                  <a:lnTo>
                    <a:pt x="847666" y="260369"/>
                  </a:lnTo>
                  <a:lnTo>
                    <a:pt x="826586" y="219691"/>
                  </a:lnTo>
                  <a:lnTo>
                    <a:pt x="801563" y="181602"/>
                  </a:lnTo>
                  <a:lnTo>
                    <a:pt x="772868" y="146374"/>
                  </a:lnTo>
                  <a:lnTo>
                    <a:pt x="740771" y="114277"/>
                  </a:lnTo>
                  <a:lnTo>
                    <a:pt x="705543" y="85582"/>
                  </a:lnTo>
                  <a:lnTo>
                    <a:pt x="667454" y="60559"/>
                  </a:lnTo>
                  <a:lnTo>
                    <a:pt x="626776" y="39479"/>
                  </a:lnTo>
                  <a:lnTo>
                    <a:pt x="583777" y="22613"/>
                  </a:lnTo>
                  <a:lnTo>
                    <a:pt x="538731" y="10230"/>
                  </a:lnTo>
                  <a:lnTo>
                    <a:pt x="491905" y="2602"/>
                  </a:lnTo>
                  <a:lnTo>
                    <a:pt x="443572" y="0"/>
                  </a:lnTo>
                  <a:close/>
                </a:path>
              </a:pathLst>
            </a:custGeom>
            <a:solidFill>
              <a:srgbClr val="00A0AF"/>
            </a:solidFill>
          </p:spPr>
          <p:txBody>
            <a:bodyPr wrap="square" lIns="0" tIns="0" rIns="0" bIns="0" rtlCol="0"/>
            <a:lstStyle/>
            <a:p>
              <a:endParaRPr/>
            </a:p>
          </p:txBody>
        </p:sp>
        <p:pic>
          <p:nvPicPr>
            <p:cNvPr id="10" name="Graphic 9">
              <a:extLst>
                <a:ext uri="{FF2B5EF4-FFF2-40B4-BE49-F238E27FC236}">
                  <a16:creationId xmlns:a16="http://schemas.microsoft.com/office/drawing/2014/main" id="{4266EB36-D573-42CF-B92E-1415E296F5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40746" y="5419439"/>
              <a:ext cx="781050" cy="781050"/>
            </a:xfrm>
            <a:prstGeom prst="rect">
              <a:avLst/>
            </a:prstGeom>
          </p:spPr>
        </p:pic>
      </p:grpSp>
    </p:spTree>
    <p:extLst>
      <p:ext uri="{BB962C8B-B14F-4D97-AF65-F5344CB8AC3E}">
        <p14:creationId xmlns:p14="http://schemas.microsoft.com/office/powerpoint/2010/main" val="3316254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DBC3-5F8C-41BE-ACCE-04EA9B982B5E}"/>
              </a:ext>
            </a:extLst>
          </p:cNvPr>
          <p:cNvSpPr>
            <a:spLocks noGrp="1"/>
          </p:cNvSpPr>
          <p:nvPr>
            <p:ph type="title"/>
          </p:nvPr>
        </p:nvSpPr>
        <p:spPr/>
        <p:txBody>
          <a:bodyPr>
            <a:normAutofit/>
          </a:bodyPr>
          <a:lstStyle/>
          <a:p>
            <a:r>
              <a:rPr lang="en-US" dirty="0"/>
              <a:t>Out-of-area coverage</a:t>
            </a:r>
          </a:p>
        </p:txBody>
      </p:sp>
      <p:sp>
        <p:nvSpPr>
          <p:cNvPr id="14" name="TextBox 13">
            <a:extLst>
              <a:ext uri="{FF2B5EF4-FFF2-40B4-BE49-F238E27FC236}">
                <a16:creationId xmlns:a16="http://schemas.microsoft.com/office/drawing/2014/main" id="{9563C14D-3F8C-4381-BEE5-3F0303F71B98}"/>
              </a:ext>
            </a:extLst>
          </p:cNvPr>
          <p:cNvSpPr txBox="1"/>
          <p:nvPr/>
        </p:nvSpPr>
        <p:spPr>
          <a:xfrm>
            <a:off x="2895600" y="1371600"/>
            <a:ext cx="1828800" cy="381000"/>
          </a:xfrm>
          <a:prstGeom prst="rect">
            <a:avLst/>
          </a:prstGeom>
          <a:noFill/>
        </p:spPr>
        <p:txBody>
          <a:bodyPr wrap="square" rtlCol="0">
            <a:spAutoFit/>
          </a:bodyPr>
          <a:lstStyle/>
          <a:p>
            <a:pPr algn="ctr"/>
            <a:r>
              <a:rPr lang="en-US" dirty="0">
                <a:solidFill>
                  <a:schemeClr val="bg1"/>
                </a:solidFill>
              </a:rPr>
              <a:t>College students</a:t>
            </a:r>
          </a:p>
        </p:txBody>
      </p:sp>
      <p:graphicFrame>
        <p:nvGraphicFramePr>
          <p:cNvPr id="20" name="Table 8">
            <a:extLst>
              <a:ext uri="{FF2B5EF4-FFF2-40B4-BE49-F238E27FC236}">
                <a16:creationId xmlns:a16="http://schemas.microsoft.com/office/drawing/2014/main" id="{E9266BA8-44EF-4AD8-BFBA-62DA3409B400}"/>
              </a:ext>
            </a:extLst>
          </p:cNvPr>
          <p:cNvGraphicFramePr>
            <a:graphicFrameLocks noGrp="1"/>
          </p:cNvGraphicFramePr>
          <p:nvPr>
            <p:extLst>
              <p:ext uri="{D42A27DB-BD31-4B8C-83A1-F6EECF244321}">
                <p14:modId xmlns:p14="http://schemas.microsoft.com/office/powerpoint/2010/main" val="1313559935"/>
              </p:ext>
            </p:extLst>
          </p:nvPr>
        </p:nvGraphicFramePr>
        <p:xfrm>
          <a:off x="1443264" y="1562100"/>
          <a:ext cx="9377135" cy="4229100"/>
        </p:xfrm>
        <a:graphic>
          <a:graphicData uri="http://schemas.openxmlformats.org/drawingml/2006/table">
            <a:tbl>
              <a:tblPr firstRow="1" bandRow="1">
                <a:tableStyleId>{21E4AEA4-8DFA-4A89-87EB-49C32662AFE0}</a:tableStyleId>
              </a:tblPr>
              <a:tblGrid>
                <a:gridCol w="4775393">
                  <a:extLst>
                    <a:ext uri="{9D8B030D-6E8A-4147-A177-3AD203B41FA5}">
                      <a16:colId xmlns:a16="http://schemas.microsoft.com/office/drawing/2014/main" val="2866933070"/>
                    </a:ext>
                  </a:extLst>
                </a:gridCol>
                <a:gridCol w="4601742">
                  <a:extLst>
                    <a:ext uri="{9D8B030D-6E8A-4147-A177-3AD203B41FA5}">
                      <a16:colId xmlns:a16="http://schemas.microsoft.com/office/drawing/2014/main" val="1448134127"/>
                    </a:ext>
                  </a:extLst>
                </a:gridCol>
              </a:tblGrid>
              <a:tr h="4613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College students</a:t>
                      </a:r>
                    </a:p>
                  </a:txBody>
                  <a:tcPr marL="87096" marR="87096" marT="43548" marB="43548"/>
                </a:tc>
                <a:tc>
                  <a:txBody>
                    <a:bodyPr/>
                    <a:lstStyle/>
                    <a:p>
                      <a:pPr algn="ctr"/>
                      <a:r>
                        <a:rPr lang="en-US" sz="2000" dirty="0">
                          <a:solidFill>
                            <a:schemeClr val="bg1"/>
                          </a:solidFill>
                        </a:rPr>
                        <a:t>Other members</a:t>
                      </a:r>
                    </a:p>
                  </a:txBody>
                  <a:tcPr marL="87096" marR="87096" marT="43548" marB="43548"/>
                </a:tc>
                <a:extLst>
                  <a:ext uri="{0D108BD9-81ED-4DB2-BD59-A6C34878D82A}">
                    <a16:rowId xmlns:a16="http://schemas.microsoft.com/office/drawing/2014/main" val="3749275598"/>
                  </a:ext>
                </a:extLst>
              </a:tr>
              <a:tr h="3767733">
                <a:tc>
                  <a:txBody>
                    <a:bodyPr/>
                    <a:lstStyle/>
                    <a:p>
                      <a:pPr lvl="0"/>
                      <a:r>
                        <a:rPr lang="en-US" sz="1400" dirty="0">
                          <a:solidFill>
                            <a:schemeClr val="tx1">
                              <a:lumMod val="65000"/>
                              <a:lumOff val="35000"/>
                            </a:schemeClr>
                          </a:solidFill>
                        </a:rPr>
                        <a:t>Dependents who live </a:t>
                      </a:r>
                      <a:r>
                        <a:rPr lang="en-US" sz="1400" b="1" i="1" dirty="0">
                          <a:solidFill>
                            <a:schemeClr val="tx1">
                              <a:lumMod val="65000"/>
                              <a:lumOff val="35000"/>
                            </a:schemeClr>
                          </a:solidFill>
                        </a:rPr>
                        <a:t>part-time</a:t>
                      </a:r>
                      <a:r>
                        <a:rPr lang="en-US" sz="1400" dirty="0">
                          <a:solidFill>
                            <a:schemeClr val="tx1">
                              <a:lumMod val="65000"/>
                              <a:lumOff val="35000"/>
                            </a:schemeClr>
                          </a:solidFill>
                        </a:rPr>
                        <a:t> outside of the Connexus Network service area (like college students) can still choose a PCP 360 for coordinated care and receive enhanced benefits </a:t>
                      </a:r>
                    </a:p>
                    <a:p>
                      <a:pPr marL="0" lvl="0" indent="0">
                        <a:buFont typeface="Arial" panose="020B0604020202020204" pitchFamily="34" charset="0"/>
                        <a:buNone/>
                      </a:pPr>
                      <a:endParaRPr lang="en-US" sz="1400" dirty="0">
                        <a:solidFill>
                          <a:schemeClr val="tx1">
                            <a:lumMod val="65000"/>
                            <a:lumOff val="35000"/>
                          </a:schemeClr>
                        </a:solidFill>
                      </a:endParaRPr>
                    </a:p>
                    <a:p>
                      <a:pPr marL="457200" lvl="1" indent="-182880">
                        <a:buFont typeface="Arial" panose="020B0604020202020204" pitchFamily="34" charset="0"/>
                        <a:buChar char="•"/>
                      </a:pPr>
                      <a:r>
                        <a:rPr lang="en-US" sz="1400" dirty="0">
                          <a:solidFill>
                            <a:schemeClr val="tx1">
                              <a:lumMod val="65000"/>
                              <a:lumOff val="35000"/>
                            </a:schemeClr>
                          </a:solidFill>
                        </a:rPr>
                        <a:t>Members must update the dependent’s address change in MyOEBB for access to our travel network for in-network benefits away from home</a:t>
                      </a:r>
                    </a:p>
                    <a:p>
                      <a:pPr marL="457200" lvl="1" indent="-182880">
                        <a:buFont typeface="Arial" panose="020B0604020202020204" pitchFamily="34" charset="0"/>
                        <a:buChar char="•"/>
                      </a:pPr>
                      <a:endParaRPr lang="en-US" sz="1400" dirty="0">
                        <a:solidFill>
                          <a:schemeClr val="tx1">
                            <a:lumMod val="65000"/>
                            <a:lumOff val="35000"/>
                          </a:schemeClr>
                        </a:solidFill>
                      </a:endParaRPr>
                    </a:p>
                    <a:p>
                      <a:pPr marL="457200" lvl="1" indent="-182880">
                        <a:buFont typeface="Arial" panose="020B0604020202020204" pitchFamily="34" charset="0"/>
                        <a:buChar char="•"/>
                      </a:pPr>
                      <a:r>
                        <a:rPr lang="en-US" sz="1400" dirty="0">
                          <a:solidFill>
                            <a:schemeClr val="tx1">
                              <a:lumMod val="65000"/>
                              <a:lumOff val="35000"/>
                            </a:schemeClr>
                          </a:solidFill>
                        </a:rPr>
                        <a:t>Primary care from someone other than their designated PCP 360, will be at the “not my chosen PCP 360” benefit level</a:t>
                      </a:r>
                    </a:p>
                    <a:p>
                      <a:endParaRPr lang="en-US" sz="1000" dirty="0">
                        <a:solidFill>
                          <a:schemeClr val="tx1">
                            <a:lumMod val="65000"/>
                            <a:lumOff val="35000"/>
                          </a:schemeClr>
                        </a:solidFill>
                      </a:endParaRPr>
                    </a:p>
                  </a:txBody>
                  <a:tcPr marL="137160" marR="137160" marT="137160" marB="137160">
                    <a:solidFill>
                      <a:srgbClr val="E8F1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65000"/>
                              <a:lumOff val="35000"/>
                            </a:schemeClr>
                          </a:solidFill>
                        </a:rPr>
                        <a:t>Early retirees, COBRA members and dependents who live </a:t>
                      </a:r>
                      <a:r>
                        <a:rPr lang="en-US" sz="1400" b="1" i="1" dirty="0">
                          <a:solidFill>
                            <a:schemeClr val="tx1">
                              <a:lumMod val="65000"/>
                              <a:lumOff val="35000"/>
                            </a:schemeClr>
                          </a:solidFill>
                        </a:rPr>
                        <a:t>full-time</a:t>
                      </a:r>
                      <a:r>
                        <a:rPr lang="en-US" sz="1400" dirty="0">
                          <a:solidFill>
                            <a:schemeClr val="tx1">
                              <a:lumMod val="65000"/>
                              <a:lumOff val="35000"/>
                            </a:schemeClr>
                          </a:solidFill>
                        </a:rPr>
                        <a:t> outside of the Connexus Network service area are not eligible for the enhanced benefits associated with coordinated care</a:t>
                      </a:r>
                    </a:p>
                    <a:p>
                      <a:pPr algn="ctr"/>
                      <a:endParaRPr lang="en-US" sz="1000" dirty="0">
                        <a:solidFill>
                          <a:schemeClr val="tx1">
                            <a:lumMod val="65000"/>
                            <a:lumOff val="35000"/>
                          </a:schemeClr>
                        </a:solidFill>
                      </a:endParaRPr>
                    </a:p>
                  </a:txBody>
                  <a:tcPr marL="137160" marR="137160" marT="137160" marB="137160">
                    <a:solidFill>
                      <a:srgbClr val="E8F1F3"/>
                    </a:solidFill>
                  </a:tcPr>
                </a:tc>
                <a:extLst>
                  <a:ext uri="{0D108BD9-81ED-4DB2-BD59-A6C34878D82A}">
                    <a16:rowId xmlns:a16="http://schemas.microsoft.com/office/drawing/2014/main" val="121643248"/>
                  </a:ext>
                </a:extLst>
              </a:tr>
            </a:tbl>
          </a:graphicData>
        </a:graphic>
      </p:graphicFrame>
    </p:spTree>
    <p:extLst>
      <p:ext uri="{BB962C8B-B14F-4D97-AF65-F5344CB8AC3E}">
        <p14:creationId xmlns:p14="http://schemas.microsoft.com/office/powerpoint/2010/main" val="2335970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person, sky, tree&#10;&#10;Description automatically generated">
            <a:extLst>
              <a:ext uri="{FF2B5EF4-FFF2-40B4-BE49-F238E27FC236}">
                <a16:creationId xmlns:a16="http://schemas.microsoft.com/office/drawing/2014/main" id="{26417DBE-0A19-4DA7-88D0-99E728064C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15" r="20575"/>
          <a:stretch/>
        </p:blipFill>
        <p:spPr>
          <a:xfrm>
            <a:off x="5562600" y="0"/>
            <a:ext cx="6646460" cy="6858000"/>
          </a:xfrm>
          <a:prstGeom prst="rect">
            <a:avLst/>
          </a:prstGeom>
        </p:spPr>
      </p:pic>
      <p:pic>
        <p:nvPicPr>
          <p:cNvPr id="8" name="Picture 7">
            <a:extLst>
              <a:ext uri="{FF2B5EF4-FFF2-40B4-BE49-F238E27FC236}">
                <a16:creationId xmlns:a16="http://schemas.microsoft.com/office/drawing/2014/main" id="{1979FEF1-0A47-4709-94B5-01CCC71205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04501" y="5933693"/>
            <a:ext cx="1110469" cy="543307"/>
          </a:xfrm>
          <a:prstGeom prst="rect">
            <a:avLst/>
          </a:prstGeom>
        </p:spPr>
      </p:pic>
      <p:pic>
        <p:nvPicPr>
          <p:cNvPr id="3" name="Picture 2" descr="Logo&#10;&#10;Description automatically generated">
            <a:extLst>
              <a:ext uri="{FF2B5EF4-FFF2-40B4-BE49-F238E27FC236}">
                <a16:creationId xmlns:a16="http://schemas.microsoft.com/office/drawing/2014/main" id="{7981DE97-41D2-4CBC-B50E-D896B0EF5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1600200"/>
            <a:ext cx="2057400" cy="787132"/>
          </a:xfrm>
          <a:prstGeom prst="rect">
            <a:avLst/>
          </a:prstGeom>
        </p:spPr>
      </p:pic>
    </p:spTree>
    <p:extLst>
      <p:ext uri="{BB962C8B-B14F-4D97-AF65-F5344CB8AC3E}">
        <p14:creationId xmlns:p14="http://schemas.microsoft.com/office/powerpoint/2010/main" val="4066613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7A1D09-8F2F-4487-9C50-E4C749C5E29F}"/>
              </a:ext>
            </a:extLst>
          </p:cNvPr>
          <p:cNvSpPr>
            <a:spLocks noGrp="1"/>
          </p:cNvSpPr>
          <p:nvPr>
            <p:ph type="title"/>
          </p:nvPr>
        </p:nvSpPr>
        <p:spPr>
          <a:xfrm>
            <a:off x="3124200" y="685800"/>
            <a:ext cx="9478736" cy="592667"/>
          </a:xfrm>
        </p:spPr>
        <p:txBody>
          <a:bodyPr>
            <a:normAutofit/>
          </a:bodyPr>
          <a:lstStyle/>
          <a:p>
            <a:r>
              <a:rPr lang="en-US" b="0" dirty="0"/>
              <a:t>|</a:t>
            </a:r>
            <a:r>
              <a:rPr lang="en-US" dirty="0"/>
              <a:t> Health Navigator team</a:t>
            </a:r>
          </a:p>
        </p:txBody>
      </p:sp>
      <p:pic>
        <p:nvPicPr>
          <p:cNvPr id="6" name="Content Placeholder 5">
            <a:extLst>
              <a:ext uri="{FF2B5EF4-FFF2-40B4-BE49-F238E27FC236}">
                <a16:creationId xmlns:a16="http://schemas.microsoft.com/office/drawing/2014/main" id="{2D13A10C-B0F7-4DA6-974C-7D4E6FBBE1FA}"/>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b="54874"/>
          <a:stretch/>
        </p:blipFill>
        <p:spPr>
          <a:xfrm>
            <a:off x="6630417" y="3625594"/>
            <a:ext cx="3627437" cy="1616075"/>
          </a:xfrm>
          <a:prstGeom prst="rect">
            <a:avLst/>
          </a:prstGeom>
        </p:spPr>
      </p:pic>
      <p:sp>
        <p:nvSpPr>
          <p:cNvPr id="7" name="Rectangle 6">
            <a:extLst>
              <a:ext uri="{FF2B5EF4-FFF2-40B4-BE49-F238E27FC236}">
                <a16:creationId xmlns:a16="http://schemas.microsoft.com/office/drawing/2014/main" id="{6564FA69-4F28-4923-91A2-BB6ED57E620E}"/>
              </a:ext>
            </a:extLst>
          </p:cNvPr>
          <p:cNvSpPr/>
          <p:nvPr/>
        </p:nvSpPr>
        <p:spPr>
          <a:xfrm>
            <a:off x="1371600" y="1644394"/>
            <a:ext cx="4724400" cy="4955203"/>
          </a:xfrm>
          <a:prstGeom prst="rect">
            <a:avLst/>
          </a:prstGeom>
        </p:spPr>
        <p:txBody>
          <a:bodyPr wrap="square">
            <a:spAutoFit/>
          </a:bodyPr>
          <a:lstStyle/>
          <a:p>
            <a:pPr marL="228600" indent="-228600">
              <a:lnSpc>
                <a:spcPct val="90000"/>
              </a:lnSpc>
              <a:spcBef>
                <a:spcPts val="1800"/>
              </a:spcBef>
              <a:buFont typeface="Calibri" panose="020F0502020204030204" pitchFamily="34" charset="0"/>
              <a:buChar char="•"/>
              <a:defRPr/>
            </a:pPr>
            <a:r>
              <a:rPr lang="en-US" sz="2000" dirty="0">
                <a:solidFill>
                  <a:schemeClr val="tx1">
                    <a:lumMod val="65000"/>
                    <a:lumOff val="35000"/>
                  </a:schemeClr>
                </a:solidFill>
                <a:ea typeface="Verdana" pitchFamily="34" charset="0"/>
              </a:rPr>
              <a:t>Moda 360 Health Navigators will help you navigate the sometimes-complex health care system</a:t>
            </a:r>
          </a:p>
          <a:p>
            <a:pPr marL="228600" indent="-228600">
              <a:lnSpc>
                <a:spcPct val="90000"/>
              </a:lnSpc>
              <a:spcBef>
                <a:spcPts val="1800"/>
              </a:spcBef>
              <a:buFont typeface="Calibri" panose="020F0502020204030204" pitchFamily="34" charset="0"/>
              <a:buChar char="•"/>
              <a:defRPr/>
            </a:pPr>
            <a:r>
              <a:rPr lang="en-US" sz="2000" dirty="0">
                <a:solidFill>
                  <a:schemeClr val="tx1">
                    <a:lumMod val="65000"/>
                    <a:lumOff val="35000"/>
                  </a:schemeClr>
                </a:solidFill>
                <a:ea typeface="Verdana" pitchFamily="34" charset="0"/>
              </a:rPr>
              <a:t>This means every time you call the Moda Health OEBB member phone number, you will be connected with a Moda 360 Health Navigator</a:t>
            </a:r>
          </a:p>
          <a:p>
            <a:pPr marL="228600" indent="-228600">
              <a:lnSpc>
                <a:spcPct val="90000"/>
              </a:lnSpc>
              <a:spcBef>
                <a:spcPts val="1800"/>
              </a:spcBef>
              <a:buFont typeface="Calibri" panose="020F0502020204030204" pitchFamily="34" charset="0"/>
              <a:buChar char="•"/>
              <a:defRPr/>
            </a:pPr>
            <a:r>
              <a:rPr lang="en-US" sz="2000" dirty="0">
                <a:solidFill>
                  <a:schemeClr val="tx1">
                    <a:lumMod val="65000"/>
                    <a:lumOff val="35000"/>
                  </a:schemeClr>
                </a:solidFill>
                <a:ea typeface="Verdana" pitchFamily="34" charset="0"/>
              </a:rPr>
              <a:t>The Health Navigator will assist you with any questions you may have, and will also serve as your guide to connect you with the care, resources and programs that best fit your needs</a:t>
            </a:r>
          </a:p>
          <a:p>
            <a:pPr marL="228600" indent="-228600">
              <a:spcBef>
                <a:spcPts val="1800"/>
              </a:spcBef>
              <a:buFont typeface="Calibri" panose="020F0502020204030204" pitchFamily="34" charset="0"/>
              <a:buChar char="•"/>
              <a:defRPr/>
            </a:pPr>
            <a:endParaRPr lang="en-US" sz="2000" kern="0" dirty="0">
              <a:solidFill>
                <a:schemeClr val="tx1">
                  <a:lumMod val="65000"/>
                  <a:lumOff val="35000"/>
                </a:schemeClr>
              </a:solidFill>
            </a:endParaRPr>
          </a:p>
          <a:p>
            <a:pPr marL="228600" indent="-228600">
              <a:spcBef>
                <a:spcPts val="1800"/>
              </a:spcBef>
              <a:buFont typeface="Calibri" panose="020F0502020204030204" pitchFamily="34" charset="0"/>
              <a:buChar char="•"/>
              <a:defRPr/>
            </a:pPr>
            <a:endParaRPr lang="en-US" sz="2000" kern="0" dirty="0">
              <a:solidFill>
                <a:schemeClr val="tx1">
                  <a:lumMod val="65000"/>
                  <a:lumOff val="35000"/>
                </a:schemeClr>
              </a:solidFill>
            </a:endParaRPr>
          </a:p>
        </p:txBody>
      </p:sp>
      <p:sp>
        <p:nvSpPr>
          <p:cNvPr id="2" name="Rectangle: Rounded Corners 1">
            <a:extLst>
              <a:ext uri="{FF2B5EF4-FFF2-40B4-BE49-F238E27FC236}">
                <a16:creationId xmlns:a16="http://schemas.microsoft.com/office/drawing/2014/main" id="{C287AB0B-CB94-4BF0-8B4A-D4C162EED559}"/>
              </a:ext>
            </a:extLst>
          </p:cNvPr>
          <p:cNvSpPr/>
          <p:nvPr/>
        </p:nvSpPr>
        <p:spPr>
          <a:xfrm>
            <a:off x="6482542" y="1644394"/>
            <a:ext cx="3956858" cy="3962400"/>
          </a:xfrm>
          <a:prstGeom prst="roundRect">
            <a:avLst>
              <a:gd name="adj" fmla="val 4228"/>
            </a:avLst>
          </a:prstGeom>
          <a:noFill/>
          <a:ln>
            <a:solidFill>
              <a:srgbClr val="7CCEC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8" name="Content Placeholder 5">
            <a:extLst>
              <a:ext uri="{FF2B5EF4-FFF2-40B4-BE49-F238E27FC236}">
                <a16:creationId xmlns:a16="http://schemas.microsoft.com/office/drawing/2014/main" id="{42969B36-6CD6-4656-BDB9-3ED0B8A812B8}"/>
              </a:ext>
            </a:extLst>
          </p:cNvPr>
          <p:cNvPicPr>
            <a:picLocks noChangeAspect="1"/>
          </p:cNvPicPr>
          <p:nvPr/>
        </p:nvPicPr>
        <p:blipFill rotWithShape="1">
          <a:blip r:embed="rId2">
            <a:extLst>
              <a:ext uri="{28A0092B-C50C-407E-A947-70E740481C1C}">
                <a14:useLocalDpi xmlns:a14="http://schemas.microsoft.com/office/drawing/2010/main" val="0"/>
              </a:ext>
            </a:extLst>
          </a:blip>
          <a:srcRect t="58034" b="-3160"/>
          <a:stretch/>
        </p:blipFill>
        <p:spPr>
          <a:xfrm>
            <a:off x="6631136" y="1995103"/>
            <a:ext cx="3626718" cy="1616075"/>
          </a:xfrm>
          <a:prstGeom prst="rect">
            <a:avLst/>
          </a:prstGeom>
        </p:spPr>
      </p:pic>
      <p:pic>
        <p:nvPicPr>
          <p:cNvPr id="9" name="Picture 8" descr="Logo&#10;&#10;Description automatically generated">
            <a:extLst>
              <a:ext uri="{FF2B5EF4-FFF2-40B4-BE49-F238E27FC236}">
                <a16:creationId xmlns:a16="http://schemas.microsoft.com/office/drawing/2014/main" id="{D83F7700-71FC-42DD-99C4-7A4414FD9B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753712"/>
            <a:ext cx="1371600" cy="524755"/>
          </a:xfrm>
          <a:prstGeom prst="rect">
            <a:avLst/>
          </a:prstGeom>
        </p:spPr>
      </p:pic>
    </p:spTree>
    <p:extLst>
      <p:ext uri="{BB962C8B-B14F-4D97-AF65-F5344CB8AC3E}">
        <p14:creationId xmlns:p14="http://schemas.microsoft.com/office/powerpoint/2010/main" val="1103638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67AAF7-BA4D-4D16-B93E-879DA5EF4598}"/>
              </a:ext>
            </a:extLst>
          </p:cNvPr>
          <p:cNvSpPr txBox="1"/>
          <p:nvPr/>
        </p:nvSpPr>
        <p:spPr>
          <a:xfrm>
            <a:off x="1371600" y="1611564"/>
            <a:ext cx="9906000" cy="3354765"/>
          </a:xfrm>
          <a:prstGeom prst="rect">
            <a:avLst/>
          </a:prstGeom>
          <a:noFill/>
        </p:spPr>
        <p:txBody>
          <a:bodyPr wrap="square" rtlCol="0">
            <a:spAutoFit/>
          </a:bodyPr>
          <a:lstStyle/>
          <a:p>
            <a:r>
              <a:rPr lang="en-US" sz="2400" b="1" dirty="0">
                <a:solidFill>
                  <a:schemeClr val="tx1">
                    <a:lumMod val="65000"/>
                    <a:lumOff val="35000"/>
                  </a:schemeClr>
                </a:solidFill>
              </a:rPr>
              <a:t>Text a Doctor</a:t>
            </a:r>
            <a:endParaRPr lang="en-US" sz="2000" b="1" dirty="0">
              <a:solidFill>
                <a:schemeClr val="tx1">
                  <a:lumMod val="65000"/>
                  <a:lumOff val="35000"/>
                </a:schemeClr>
              </a:solidFill>
            </a:endParaRPr>
          </a:p>
          <a:p>
            <a:pPr marL="742950" lvl="1" indent="-285750">
              <a:spcAft>
                <a:spcPts val="600"/>
              </a:spcAft>
              <a:buFont typeface="Arial" panose="020B0604020202020204" pitchFamily="34" charset="0"/>
              <a:buChar char="•"/>
            </a:pPr>
            <a:r>
              <a:rPr lang="en-US" sz="2000" dirty="0">
                <a:solidFill>
                  <a:schemeClr val="tx1">
                    <a:lumMod val="65000"/>
                    <a:lumOff val="35000"/>
                  </a:schemeClr>
                </a:solidFill>
              </a:rPr>
              <a:t>The CirrusMD app connects you with a doctor via text, 24/7 with no cost-sharing. The app allows members to:</a:t>
            </a:r>
          </a:p>
          <a:p>
            <a:pPr marL="1143000" lvl="2" indent="-228600">
              <a:spcAft>
                <a:spcPts val="600"/>
              </a:spcAft>
              <a:buFont typeface="Calibri" panose="020F0502020204030204" pitchFamily="34" charset="0"/>
              <a:buChar char="−"/>
            </a:pPr>
            <a:r>
              <a:rPr lang="en-US" sz="2000" dirty="0">
                <a:solidFill>
                  <a:schemeClr val="tx1">
                    <a:lumMod val="65000"/>
                    <a:lumOff val="35000"/>
                  </a:schemeClr>
                </a:solidFill>
                <a:ea typeface="Verdana" pitchFamily="34" charset="0"/>
              </a:rPr>
              <a:t>Ask urgent or general health questions</a:t>
            </a:r>
          </a:p>
          <a:p>
            <a:pPr marL="1143000" lvl="2" indent="-228600">
              <a:spcAft>
                <a:spcPts val="600"/>
              </a:spcAft>
              <a:buFont typeface="Calibri" panose="020F0502020204030204" pitchFamily="34" charset="0"/>
              <a:buChar char="−"/>
            </a:pPr>
            <a:r>
              <a:rPr lang="en-US" sz="2000" dirty="0">
                <a:solidFill>
                  <a:schemeClr val="tx1">
                    <a:lumMod val="65000"/>
                    <a:lumOff val="35000"/>
                  </a:schemeClr>
                </a:solidFill>
                <a:ea typeface="Verdana" pitchFamily="34" charset="0"/>
              </a:rPr>
              <a:t>Message, share photos or video chats</a:t>
            </a:r>
          </a:p>
          <a:p>
            <a:pPr marL="742950" lvl="1" indent="-285750">
              <a:spcAft>
                <a:spcPts val="600"/>
              </a:spcAft>
              <a:buFont typeface="Arial" panose="020B0604020202020204" pitchFamily="34" charset="0"/>
              <a:buChar char="•"/>
            </a:pPr>
            <a:r>
              <a:rPr lang="en-US" sz="2000" dirty="0">
                <a:solidFill>
                  <a:schemeClr val="tx1">
                    <a:lumMod val="65000"/>
                    <a:lumOff val="35000"/>
                  </a:schemeClr>
                </a:solidFill>
              </a:rPr>
              <a:t>Provides convenience and flexibility, and is available in all 50 states</a:t>
            </a:r>
          </a:p>
          <a:p>
            <a:pPr marL="742950" lvl="1" indent="-285750">
              <a:spcAft>
                <a:spcPts val="600"/>
              </a:spcAft>
              <a:buFont typeface="Arial" panose="020B0604020202020204" pitchFamily="34" charset="0"/>
              <a:buChar char="•"/>
            </a:pPr>
            <a:r>
              <a:rPr lang="en-US" sz="2000" dirty="0">
                <a:solidFill>
                  <a:schemeClr val="tx1">
                    <a:lumMod val="65000"/>
                    <a:lumOff val="35000"/>
                  </a:schemeClr>
                </a:solidFill>
              </a:rPr>
              <a:t>Providers can also prescribe medications</a:t>
            </a:r>
          </a:p>
          <a:p>
            <a:pPr marL="742950" lvl="1" indent="-285750">
              <a:spcAft>
                <a:spcPts val="600"/>
              </a:spcAft>
              <a:buFont typeface="Arial" panose="020B0604020202020204" pitchFamily="34" charset="0"/>
              <a:buChar char="•"/>
            </a:pPr>
            <a:r>
              <a:rPr lang="en-US" sz="2000" dirty="0">
                <a:solidFill>
                  <a:schemeClr val="tx1">
                    <a:lumMod val="65000"/>
                    <a:lumOff val="35000"/>
                  </a:schemeClr>
                </a:solidFill>
              </a:rPr>
              <a:t>Can access through Member Dashboard or the CirrusMD </a:t>
            </a:r>
            <a:r>
              <a:rPr lang="en-US" sz="2000" dirty="0">
                <a:solidFill>
                  <a:schemeClr val="tx1">
                    <a:lumMod val="65000"/>
                    <a:lumOff val="35000"/>
                  </a:schemeClr>
                </a:solidFill>
                <a:hlinkClick r:id="rId3">
                  <a:extLst>
                    <a:ext uri="{A12FA001-AC4F-418D-AE19-62706E023703}">
                      <ahyp:hlinkClr xmlns:ahyp="http://schemas.microsoft.com/office/drawing/2018/hyperlinkcolor" val="tx"/>
                    </a:ext>
                  </a:extLst>
                </a:hlinkClick>
              </a:rPr>
              <a:t>website</a:t>
            </a:r>
            <a:endParaRPr lang="en-US" dirty="0">
              <a:solidFill>
                <a:schemeClr val="tx1">
                  <a:lumMod val="65000"/>
                  <a:lumOff val="35000"/>
                </a:schemeClr>
              </a:solidFill>
            </a:endParaRPr>
          </a:p>
          <a:p>
            <a:pPr marL="285750" indent="-285750">
              <a:buFont typeface="Arial" panose="020B0604020202020204" pitchFamily="34" charset="0"/>
              <a:buChar char="•"/>
            </a:pPr>
            <a:endParaRPr lang="en-US" dirty="0">
              <a:solidFill>
                <a:schemeClr val="tx1">
                  <a:lumMod val="65000"/>
                  <a:lumOff val="35000"/>
                </a:schemeClr>
              </a:solidFill>
            </a:endParaRPr>
          </a:p>
        </p:txBody>
      </p:sp>
      <p:pic>
        <p:nvPicPr>
          <p:cNvPr id="5" name="Picture 4">
            <a:extLst>
              <a:ext uri="{FF2B5EF4-FFF2-40B4-BE49-F238E27FC236}">
                <a16:creationId xmlns:a16="http://schemas.microsoft.com/office/drawing/2014/main" id="{D12D9211-B5EE-4225-8E9F-756F153D1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4559" y="1412598"/>
            <a:ext cx="2184980" cy="873992"/>
          </a:xfrm>
          <a:prstGeom prst="rect">
            <a:avLst/>
          </a:prstGeom>
        </p:spPr>
      </p:pic>
      <p:sp>
        <p:nvSpPr>
          <p:cNvPr id="3" name="Title 2">
            <a:extLst>
              <a:ext uri="{FF2B5EF4-FFF2-40B4-BE49-F238E27FC236}">
                <a16:creationId xmlns:a16="http://schemas.microsoft.com/office/drawing/2014/main" id="{CE9B66FC-4AF4-4E81-8A70-733381FB6C48}"/>
              </a:ext>
            </a:extLst>
          </p:cNvPr>
          <p:cNvSpPr>
            <a:spLocks noGrp="1"/>
          </p:cNvSpPr>
          <p:nvPr>
            <p:ph type="title"/>
          </p:nvPr>
        </p:nvSpPr>
        <p:spPr>
          <a:xfrm>
            <a:off x="3200400" y="685800"/>
            <a:ext cx="9478736" cy="592667"/>
          </a:xfrm>
        </p:spPr>
        <p:txBody>
          <a:bodyPr>
            <a:normAutofit/>
          </a:bodyPr>
          <a:lstStyle/>
          <a:p>
            <a:r>
              <a:rPr lang="en-US" sz="3600" b="0" dirty="0">
                <a:solidFill>
                  <a:schemeClr val="tx1">
                    <a:lumMod val="75000"/>
                    <a:lumOff val="25000"/>
                  </a:schemeClr>
                </a:solidFill>
              </a:rPr>
              <a:t>|</a:t>
            </a:r>
            <a:r>
              <a:rPr lang="en-US" sz="3600" dirty="0">
                <a:solidFill>
                  <a:schemeClr val="tx1">
                    <a:lumMod val="75000"/>
                    <a:lumOff val="25000"/>
                  </a:schemeClr>
                </a:solidFill>
              </a:rPr>
              <a:t>  </a:t>
            </a:r>
            <a:r>
              <a:rPr lang="en-US" sz="3600" dirty="0" err="1">
                <a:solidFill>
                  <a:schemeClr val="tx1">
                    <a:lumMod val="75000"/>
                    <a:lumOff val="25000"/>
                  </a:schemeClr>
                </a:solidFill>
              </a:rPr>
              <a:t>CirrusMD</a:t>
            </a:r>
            <a:endParaRPr lang="en-US" dirty="0">
              <a:solidFill>
                <a:schemeClr val="tx1">
                  <a:lumMod val="75000"/>
                  <a:lumOff val="25000"/>
                </a:schemeClr>
              </a:solidFill>
            </a:endParaRPr>
          </a:p>
        </p:txBody>
      </p:sp>
      <p:pic>
        <p:nvPicPr>
          <p:cNvPr id="9" name="Graphic 8">
            <a:extLst>
              <a:ext uri="{FF2B5EF4-FFF2-40B4-BE49-F238E27FC236}">
                <a16:creationId xmlns:a16="http://schemas.microsoft.com/office/drawing/2014/main" id="{9F4D2859-7EA2-492A-B760-A1DD40C0D8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8139" y="486833"/>
            <a:ext cx="990600" cy="990600"/>
          </a:xfrm>
          <a:prstGeom prst="rect">
            <a:avLst/>
          </a:prstGeom>
        </p:spPr>
      </p:pic>
      <p:pic>
        <p:nvPicPr>
          <p:cNvPr id="6" name="Picture 5" descr="Logo&#10;&#10;Description automatically generated">
            <a:extLst>
              <a:ext uri="{FF2B5EF4-FFF2-40B4-BE49-F238E27FC236}">
                <a16:creationId xmlns:a16="http://schemas.microsoft.com/office/drawing/2014/main" id="{B2674F70-F3A3-4C23-B03B-6EB047BBE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0200" y="753712"/>
            <a:ext cx="1371600" cy="524755"/>
          </a:xfrm>
          <a:prstGeom prst="rect">
            <a:avLst/>
          </a:prstGeom>
        </p:spPr>
      </p:pic>
    </p:spTree>
    <p:extLst>
      <p:ext uri="{BB962C8B-B14F-4D97-AF65-F5344CB8AC3E}">
        <p14:creationId xmlns:p14="http://schemas.microsoft.com/office/powerpoint/2010/main" val="4097057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0AA10B-5E84-47CA-BE3C-7ED61FF44F3D}"/>
              </a:ext>
            </a:extLst>
          </p:cNvPr>
          <p:cNvSpPr>
            <a:spLocks noGrp="1"/>
          </p:cNvSpPr>
          <p:nvPr>
            <p:ph type="title"/>
          </p:nvPr>
        </p:nvSpPr>
        <p:spPr>
          <a:xfrm>
            <a:off x="3200400" y="685800"/>
            <a:ext cx="9478736" cy="592667"/>
          </a:xfrm>
        </p:spPr>
        <p:txBody>
          <a:bodyPr>
            <a:normAutofit/>
          </a:bodyPr>
          <a:lstStyle/>
          <a:p>
            <a:r>
              <a:rPr lang="en-US" b="0" dirty="0"/>
              <a:t>|</a:t>
            </a:r>
            <a:r>
              <a:rPr lang="en-US" dirty="0"/>
              <a:t>  Meru Health </a:t>
            </a:r>
          </a:p>
        </p:txBody>
      </p:sp>
      <p:sp>
        <p:nvSpPr>
          <p:cNvPr id="2" name="Content Placeholder 1">
            <a:extLst>
              <a:ext uri="{FF2B5EF4-FFF2-40B4-BE49-F238E27FC236}">
                <a16:creationId xmlns:a16="http://schemas.microsoft.com/office/drawing/2014/main" id="{4553CA9D-3A2C-43AA-8044-1DADC854E244}"/>
              </a:ext>
            </a:extLst>
          </p:cNvPr>
          <p:cNvSpPr>
            <a:spLocks noGrp="1"/>
          </p:cNvSpPr>
          <p:nvPr>
            <p:ph idx="4294967295"/>
          </p:nvPr>
        </p:nvSpPr>
        <p:spPr>
          <a:xfrm>
            <a:off x="1425336" y="1524000"/>
            <a:ext cx="9699864" cy="4580288"/>
          </a:xfrm>
        </p:spPr>
        <p:txBody>
          <a:bodyPr>
            <a:normAutofit/>
          </a:bodyPr>
          <a:lstStyle/>
          <a:p>
            <a:r>
              <a:rPr lang="en-US" sz="2000" dirty="0">
                <a:solidFill>
                  <a:schemeClr val="tx1">
                    <a:lumMod val="65000"/>
                    <a:lumOff val="35000"/>
                  </a:schemeClr>
                </a:solidFill>
              </a:rPr>
              <a:t>A specialized behavioral health support app that helps reduce stress, depression, anxiety and burnout with a 12-week treatment program</a:t>
            </a:r>
          </a:p>
          <a:p>
            <a:r>
              <a:rPr lang="en-US" sz="2000" dirty="0">
                <a:solidFill>
                  <a:schemeClr val="tx1">
                    <a:lumMod val="65000"/>
                    <a:lumOff val="35000"/>
                  </a:schemeClr>
                </a:solidFill>
              </a:rPr>
              <a:t>The program offers:</a:t>
            </a:r>
          </a:p>
          <a:p>
            <a:pPr lvl="1"/>
            <a:r>
              <a:rPr lang="en-US" sz="2000" dirty="0">
                <a:solidFill>
                  <a:schemeClr val="tx1">
                    <a:lumMod val="65000"/>
                    <a:lumOff val="35000"/>
                  </a:schemeClr>
                </a:solidFill>
              </a:rPr>
              <a:t>Confidential access to a personal, remote therapist</a:t>
            </a:r>
          </a:p>
          <a:p>
            <a:pPr lvl="1"/>
            <a:r>
              <a:rPr lang="en-US" sz="2000" dirty="0">
                <a:solidFill>
                  <a:schemeClr val="tx1">
                    <a:lumMod val="65000"/>
                    <a:lumOff val="35000"/>
                  </a:schemeClr>
                </a:solidFill>
              </a:rPr>
              <a:t>Mindfulness and behavioral techniques that can be practiced anytime</a:t>
            </a:r>
          </a:p>
          <a:p>
            <a:pPr lvl="1"/>
            <a:r>
              <a:rPr lang="en-US" sz="2000" dirty="0">
                <a:solidFill>
                  <a:schemeClr val="tx1">
                    <a:lumMod val="65000"/>
                    <a:lumOff val="35000"/>
                  </a:schemeClr>
                </a:solidFill>
              </a:rPr>
              <a:t>Wearable biofeedback training to increase focus and manage stress</a:t>
            </a:r>
          </a:p>
          <a:p>
            <a:pPr marL="228600" lvl="1">
              <a:spcBef>
                <a:spcPts val="1800"/>
              </a:spcBef>
              <a:buFont typeface="Calibri" panose="020F0502020204030204" pitchFamily="34" charset="0"/>
              <a:buChar char="•"/>
            </a:pPr>
            <a:r>
              <a:rPr lang="en-US" sz="2000" dirty="0">
                <a:solidFill>
                  <a:schemeClr val="tx1">
                    <a:lumMod val="65000"/>
                    <a:lumOff val="35000"/>
                  </a:schemeClr>
                </a:solidFill>
              </a:rPr>
              <a:t>Can access through Member Dashboard or the Meru Health </a:t>
            </a:r>
            <a:r>
              <a:rPr lang="en-US" sz="2000" dirty="0">
                <a:solidFill>
                  <a:schemeClr val="accent1"/>
                </a:solidFill>
                <a:hlinkClick r:id="rId2">
                  <a:extLst>
                    <a:ext uri="{A12FA001-AC4F-418D-AE19-62706E023703}">
                      <ahyp:hlinkClr xmlns:ahyp="http://schemas.microsoft.com/office/drawing/2018/hyperlinkcolor" val="tx"/>
                    </a:ext>
                  </a:extLst>
                </a:hlinkClick>
              </a:rPr>
              <a:t>website</a:t>
            </a:r>
            <a:endParaRPr lang="en-US" sz="2000" dirty="0">
              <a:solidFill>
                <a:schemeClr val="accent1"/>
              </a:solidFill>
            </a:endParaRPr>
          </a:p>
          <a:p>
            <a:pPr lvl="1"/>
            <a:endParaRPr lang="en-US" dirty="0"/>
          </a:p>
        </p:txBody>
      </p:sp>
      <p:pic>
        <p:nvPicPr>
          <p:cNvPr id="10" name="Graphic 9">
            <a:extLst>
              <a:ext uri="{FF2B5EF4-FFF2-40B4-BE49-F238E27FC236}">
                <a16:creationId xmlns:a16="http://schemas.microsoft.com/office/drawing/2014/main" id="{274749EE-C557-4935-AF94-9D728CFEC4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457200"/>
            <a:ext cx="914401" cy="914401"/>
          </a:xfrm>
          <a:prstGeom prst="rect">
            <a:avLst/>
          </a:prstGeom>
        </p:spPr>
      </p:pic>
      <p:pic>
        <p:nvPicPr>
          <p:cNvPr id="5" name="Picture 4" descr="Logo&#10;&#10;Description automatically generated">
            <a:extLst>
              <a:ext uri="{FF2B5EF4-FFF2-40B4-BE49-F238E27FC236}">
                <a16:creationId xmlns:a16="http://schemas.microsoft.com/office/drawing/2014/main" id="{4808EB19-7B84-4EF5-A40E-66E03D810F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0200" y="753712"/>
            <a:ext cx="1371600" cy="524755"/>
          </a:xfrm>
          <a:prstGeom prst="rect">
            <a:avLst/>
          </a:prstGeom>
        </p:spPr>
      </p:pic>
    </p:spTree>
    <p:extLst>
      <p:ext uri="{BB962C8B-B14F-4D97-AF65-F5344CB8AC3E}">
        <p14:creationId xmlns:p14="http://schemas.microsoft.com/office/powerpoint/2010/main" val="2113562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CF0E2F0B-D3AC-4733-9A7A-526FF3C31478}"/>
              </a:ext>
            </a:extLst>
          </p:cNvPr>
          <p:cNvPicPr>
            <a:picLocks noChangeAspect="1"/>
          </p:cNvPicPr>
          <p:nvPr/>
        </p:nvPicPr>
        <p:blipFill rotWithShape="1">
          <a:blip r:embed="rId2">
            <a:extLst>
              <a:ext uri="{28A0092B-C50C-407E-A947-70E740481C1C}">
                <a14:useLocalDpi xmlns:a14="http://schemas.microsoft.com/office/drawing/2010/main" val="0"/>
              </a:ext>
            </a:extLst>
          </a:blip>
          <a:srcRect t="16988"/>
          <a:stretch/>
        </p:blipFill>
        <p:spPr>
          <a:xfrm>
            <a:off x="6019800" y="3200400"/>
            <a:ext cx="5410200" cy="2511839"/>
          </a:xfrm>
          <a:prstGeom prst="rect">
            <a:avLst/>
          </a:prstGeom>
        </p:spPr>
      </p:pic>
      <p:sp>
        <p:nvSpPr>
          <p:cNvPr id="4" name="Title 3">
            <a:extLst>
              <a:ext uri="{FF2B5EF4-FFF2-40B4-BE49-F238E27FC236}">
                <a16:creationId xmlns:a16="http://schemas.microsoft.com/office/drawing/2014/main" id="{9664BB08-EEF5-4A1F-9BA2-AC7ABEA5DF40}"/>
              </a:ext>
            </a:extLst>
          </p:cNvPr>
          <p:cNvSpPr>
            <a:spLocks noGrp="1"/>
          </p:cNvSpPr>
          <p:nvPr>
            <p:ph type="title"/>
          </p:nvPr>
        </p:nvSpPr>
        <p:spPr>
          <a:xfrm>
            <a:off x="3200400" y="685800"/>
            <a:ext cx="9478736" cy="592667"/>
          </a:xfrm>
        </p:spPr>
        <p:txBody>
          <a:bodyPr>
            <a:normAutofit/>
          </a:bodyPr>
          <a:lstStyle/>
          <a:p>
            <a:r>
              <a:rPr lang="en-US" b="0" dirty="0"/>
              <a:t>|</a:t>
            </a:r>
            <a:r>
              <a:rPr lang="en-US" dirty="0"/>
              <a:t>  Dental integration</a:t>
            </a:r>
          </a:p>
        </p:txBody>
      </p:sp>
      <p:sp>
        <p:nvSpPr>
          <p:cNvPr id="2" name="Content Placeholder 1">
            <a:extLst>
              <a:ext uri="{FF2B5EF4-FFF2-40B4-BE49-F238E27FC236}">
                <a16:creationId xmlns:a16="http://schemas.microsoft.com/office/drawing/2014/main" id="{851B1CFA-70F1-48D6-940A-49583CB04E6C}"/>
              </a:ext>
            </a:extLst>
          </p:cNvPr>
          <p:cNvSpPr>
            <a:spLocks noGrp="1"/>
          </p:cNvSpPr>
          <p:nvPr>
            <p:ph idx="4294967295"/>
          </p:nvPr>
        </p:nvSpPr>
        <p:spPr>
          <a:xfrm>
            <a:off x="1371600" y="1447801"/>
            <a:ext cx="9753600" cy="4724400"/>
          </a:xfrm>
        </p:spPr>
        <p:txBody>
          <a:bodyPr>
            <a:normAutofit/>
          </a:bodyPr>
          <a:lstStyle/>
          <a:p>
            <a:pPr>
              <a:lnSpc>
                <a:spcPct val="120000"/>
              </a:lnSpc>
            </a:pPr>
            <a:r>
              <a:rPr lang="en-US" sz="2000" dirty="0">
                <a:solidFill>
                  <a:schemeClr val="tx1">
                    <a:lumMod val="65000"/>
                    <a:lumOff val="35000"/>
                  </a:schemeClr>
                </a:solidFill>
              </a:rPr>
              <a:t>We are adding dental integration to our Moda 360 program</a:t>
            </a:r>
          </a:p>
          <a:p>
            <a:pPr>
              <a:lnSpc>
                <a:spcPct val="120000"/>
              </a:lnSpc>
            </a:pPr>
            <a:r>
              <a:rPr lang="en-US" sz="2000" dirty="0">
                <a:solidFill>
                  <a:schemeClr val="tx1">
                    <a:lumMod val="65000"/>
                    <a:lumOff val="35000"/>
                  </a:schemeClr>
                </a:solidFill>
              </a:rPr>
              <a:t>This means if you are enrolled in a Moda Health medical and Delta Dental plan, you will be connected to a Moda 360 Health Navigator </a:t>
            </a:r>
          </a:p>
          <a:p>
            <a:pPr>
              <a:lnSpc>
                <a:spcPct val="120000"/>
              </a:lnSpc>
            </a:pPr>
            <a:r>
              <a:rPr lang="en-US" sz="2000" dirty="0">
                <a:solidFill>
                  <a:schemeClr val="tx1">
                    <a:lumMod val="65000"/>
                    <a:lumOff val="35000"/>
                  </a:schemeClr>
                </a:solidFill>
              </a:rPr>
              <a:t>The Health Navigator can help members with:</a:t>
            </a:r>
          </a:p>
          <a:p>
            <a:pPr lvl="1">
              <a:lnSpc>
                <a:spcPct val="120000"/>
              </a:lnSpc>
            </a:pPr>
            <a:r>
              <a:rPr lang="en-US" sz="1800" dirty="0">
                <a:solidFill>
                  <a:schemeClr val="tx1">
                    <a:lumMod val="65000"/>
                    <a:lumOff val="35000"/>
                  </a:schemeClr>
                </a:solidFill>
              </a:rPr>
              <a:t>Claims and provider billing support</a:t>
            </a:r>
          </a:p>
          <a:p>
            <a:pPr lvl="1">
              <a:lnSpc>
                <a:spcPct val="120000"/>
              </a:lnSpc>
            </a:pPr>
            <a:r>
              <a:rPr lang="en-US" sz="1800" dirty="0">
                <a:solidFill>
                  <a:schemeClr val="tx1">
                    <a:lumMod val="65000"/>
                    <a:lumOff val="35000"/>
                  </a:schemeClr>
                </a:solidFill>
              </a:rPr>
              <a:t>Finding providers</a:t>
            </a:r>
          </a:p>
          <a:p>
            <a:pPr lvl="1">
              <a:lnSpc>
                <a:spcPct val="120000"/>
              </a:lnSpc>
            </a:pPr>
            <a:r>
              <a:rPr lang="en-US" sz="1800" dirty="0">
                <a:solidFill>
                  <a:schemeClr val="tx1">
                    <a:lumMod val="65000"/>
                    <a:lumOff val="35000"/>
                  </a:schemeClr>
                </a:solidFill>
              </a:rPr>
              <a:t>Connections to providers </a:t>
            </a:r>
            <a:br>
              <a:rPr lang="en-US" sz="1800" dirty="0">
                <a:solidFill>
                  <a:schemeClr val="tx1">
                    <a:lumMod val="65000"/>
                    <a:lumOff val="35000"/>
                  </a:schemeClr>
                </a:solidFill>
              </a:rPr>
            </a:br>
            <a:r>
              <a:rPr lang="en-US" sz="1800" dirty="0">
                <a:solidFill>
                  <a:schemeClr val="tx1">
                    <a:lumMod val="65000"/>
                    <a:lumOff val="35000"/>
                  </a:schemeClr>
                </a:solidFill>
              </a:rPr>
              <a:t>participating in the Health through </a:t>
            </a:r>
            <a:br>
              <a:rPr lang="en-US" sz="1800" dirty="0">
                <a:solidFill>
                  <a:schemeClr val="tx1">
                    <a:lumMod val="65000"/>
                    <a:lumOff val="35000"/>
                  </a:schemeClr>
                </a:solidFill>
              </a:rPr>
            </a:br>
            <a:r>
              <a:rPr lang="en-US" sz="1800" dirty="0">
                <a:solidFill>
                  <a:schemeClr val="tx1">
                    <a:lumMod val="65000"/>
                    <a:lumOff val="35000"/>
                  </a:schemeClr>
                </a:solidFill>
              </a:rPr>
              <a:t>Oral Wellness® program</a:t>
            </a:r>
          </a:p>
          <a:p>
            <a:pPr lvl="1">
              <a:lnSpc>
                <a:spcPct val="120000"/>
              </a:lnSpc>
            </a:pPr>
            <a:r>
              <a:rPr lang="en-US" sz="1800" dirty="0">
                <a:solidFill>
                  <a:schemeClr val="tx1">
                    <a:lumMod val="65000"/>
                    <a:lumOff val="35000"/>
                  </a:schemeClr>
                </a:solidFill>
              </a:rPr>
              <a:t>Connections to appropriate </a:t>
            </a:r>
            <a:br>
              <a:rPr lang="en-US" sz="1800" dirty="0">
                <a:solidFill>
                  <a:schemeClr val="tx1">
                    <a:lumMod val="65000"/>
                    <a:lumOff val="35000"/>
                  </a:schemeClr>
                </a:solidFill>
              </a:rPr>
            </a:br>
            <a:r>
              <a:rPr lang="en-US" sz="1800" dirty="0">
                <a:solidFill>
                  <a:schemeClr val="tx1">
                    <a:lumMod val="65000"/>
                    <a:lumOff val="35000"/>
                  </a:schemeClr>
                </a:solidFill>
              </a:rPr>
              <a:t>programs, tools and resources </a:t>
            </a:r>
          </a:p>
        </p:txBody>
      </p:sp>
      <p:pic>
        <p:nvPicPr>
          <p:cNvPr id="5" name="Picture 4" descr="Logo&#10;&#10;Description automatically generated">
            <a:extLst>
              <a:ext uri="{FF2B5EF4-FFF2-40B4-BE49-F238E27FC236}">
                <a16:creationId xmlns:a16="http://schemas.microsoft.com/office/drawing/2014/main" id="{B0E1D8EF-499F-4234-91E3-BD09C37495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753712"/>
            <a:ext cx="1371600" cy="524755"/>
          </a:xfrm>
          <a:prstGeom prst="rect">
            <a:avLst/>
          </a:prstGeom>
        </p:spPr>
      </p:pic>
    </p:spTree>
    <p:extLst>
      <p:ext uri="{BB962C8B-B14F-4D97-AF65-F5344CB8AC3E}">
        <p14:creationId xmlns:p14="http://schemas.microsoft.com/office/powerpoint/2010/main" val="3460195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A0D729-245D-42FF-A184-26EF8A75A949}"/>
              </a:ext>
            </a:extLst>
          </p:cNvPr>
          <p:cNvSpPr>
            <a:spLocks noGrp="1"/>
          </p:cNvSpPr>
          <p:nvPr>
            <p:ph type="ctrTitle"/>
          </p:nvPr>
        </p:nvSpPr>
        <p:spPr>
          <a:xfrm>
            <a:off x="1419436" y="1295400"/>
            <a:ext cx="3597064" cy="1231106"/>
          </a:xfrm>
        </p:spPr>
        <p:txBody>
          <a:bodyPr/>
          <a:lstStyle/>
          <a:p>
            <a:r>
              <a:rPr lang="en-US" dirty="0"/>
              <a:t>Vision</a:t>
            </a:r>
            <a:br>
              <a:rPr lang="en-US" dirty="0"/>
            </a:br>
            <a:endParaRPr lang="en-US" dirty="0"/>
          </a:p>
        </p:txBody>
      </p:sp>
      <p:pic>
        <p:nvPicPr>
          <p:cNvPr id="7" name="Picture 6" descr="A picture containing window, indoor, older&#10;&#10;Description automatically generated">
            <a:extLst>
              <a:ext uri="{FF2B5EF4-FFF2-40B4-BE49-F238E27FC236}">
                <a16:creationId xmlns:a16="http://schemas.microsoft.com/office/drawing/2014/main" id="{8C0188F5-711C-4EE7-8F97-F6F09BC42C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59" t="4386" r="9064" b="16667"/>
          <a:stretch/>
        </p:blipFill>
        <p:spPr>
          <a:xfrm>
            <a:off x="5562600" y="0"/>
            <a:ext cx="6629400" cy="6858000"/>
          </a:xfrm>
          <a:prstGeom prst="rect">
            <a:avLst/>
          </a:prstGeom>
        </p:spPr>
      </p:pic>
      <p:pic>
        <p:nvPicPr>
          <p:cNvPr id="8" name="Picture 7">
            <a:extLst>
              <a:ext uri="{FF2B5EF4-FFF2-40B4-BE49-F238E27FC236}">
                <a16:creationId xmlns:a16="http://schemas.microsoft.com/office/drawing/2014/main" id="{A36E8E5C-58E4-428E-B35C-3DE8A76AA7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04501" y="5933693"/>
            <a:ext cx="1110469" cy="543307"/>
          </a:xfrm>
          <a:prstGeom prst="rect">
            <a:avLst/>
          </a:prstGeom>
        </p:spPr>
      </p:pic>
    </p:spTree>
    <p:extLst>
      <p:ext uri="{BB962C8B-B14F-4D97-AF65-F5344CB8AC3E}">
        <p14:creationId xmlns:p14="http://schemas.microsoft.com/office/powerpoint/2010/main" val="3261069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F690D-F826-411C-A648-8C98C434A86A}"/>
              </a:ext>
            </a:extLst>
          </p:cNvPr>
          <p:cNvSpPr>
            <a:spLocks noGrp="1"/>
          </p:cNvSpPr>
          <p:nvPr>
            <p:ph type="title"/>
          </p:nvPr>
        </p:nvSpPr>
        <p:spPr/>
        <p:txBody>
          <a:bodyPr>
            <a:normAutofit/>
          </a:bodyPr>
          <a:lstStyle/>
          <a:p>
            <a:r>
              <a:rPr lang="en-US" dirty="0"/>
              <a:t>Vision plan options – no changes</a:t>
            </a:r>
          </a:p>
        </p:txBody>
      </p:sp>
      <p:pic>
        <p:nvPicPr>
          <p:cNvPr id="6" name="Content Placeholder 5">
            <a:extLst>
              <a:ext uri="{FF2B5EF4-FFF2-40B4-BE49-F238E27FC236}">
                <a16:creationId xmlns:a16="http://schemas.microsoft.com/office/drawing/2014/main" id="{E17FD52F-1962-4BD8-B712-C0BFDE0AC54A}"/>
              </a:ext>
            </a:extLst>
          </p:cNvPr>
          <p:cNvPicPr>
            <a:picLocks noGrp="1" noChangeAspect="1"/>
          </p:cNvPicPr>
          <p:nvPr>
            <p:ph idx="4294967295"/>
          </p:nvPr>
        </p:nvPicPr>
        <p:blipFill>
          <a:blip r:embed="rId2"/>
          <a:stretch>
            <a:fillRect/>
          </a:stretch>
        </p:blipFill>
        <p:spPr>
          <a:xfrm>
            <a:off x="1646465" y="1447800"/>
            <a:ext cx="9072335" cy="4536168"/>
          </a:xfrm>
          <a:prstGeom prst="rect">
            <a:avLst/>
          </a:prstGeom>
        </p:spPr>
      </p:pic>
    </p:spTree>
    <p:extLst>
      <p:ext uri="{BB962C8B-B14F-4D97-AF65-F5344CB8AC3E}">
        <p14:creationId xmlns:p14="http://schemas.microsoft.com/office/powerpoint/2010/main" val="533997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45BD72-5CA7-4E47-BB5E-7D44D2D3CB20}"/>
              </a:ext>
            </a:extLst>
          </p:cNvPr>
          <p:cNvSpPr>
            <a:spLocks noGrp="1"/>
          </p:cNvSpPr>
          <p:nvPr>
            <p:ph type="ctrTitle"/>
          </p:nvPr>
        </p:nvSpPr>
        <p:spPr>
          <a:xfrm>
            <a:off x="1419436" y="1143000"/>
            <a:ext cx="3597064" cy="1846659"/>
          </a:xfrm>
        </p:spPr>
        <p:txBody>
          <a:bodyPr/>
          <a:lstStyle/>
          <a:p>
            <a:r>
              <a:rPr lang="en-US" dirty="0"/>
              <a:t>Medical and pharmacy	</a:t>
            </a:r>
            <a:br>
              <a:rPr lang="en-US" dirty="0"/>
            </a:br>
            <a:endParaRPr lang="en-US" dirty="0"/>
          </a:p>
        </p:txBody>
      </p:sp>
      <p:pic>
        <p:nvPicPr>
          <p:cNvPr id="10" name="Picture 9">
            <a:extLst>
              <a:ext uri="{FF2B5EF4-FFF2-40B4-BE49-F238E27FC236}">
                <a16:creationId xmlns:a16="http://schemas.microsoft.com/office/drawing/2014/main" id="{1F6A442D-3FEE-413B-A923-D06777553E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150" r="19142" b="4255"/>
          <a:stretch/>
        </p:blipFill>
        <p:spPr>
          <a:xfrm>
            <a:off x="5562599" y="0"/>
            <a:ext cx="6629401" cy="6858000"/>
          </a:xfrm>
          <a:prstGeom prst="rect">
            <a:avLst/>
          </a:prstGeom>
        </p:spPr>
      </p:pic>
      <p:pic>
        <p:nvPicPr>
          <p:cNvPr id="11" name="Picture 10">
            <a:extLst>
              <a:ext uri="{FF2B5EF4-FFF2-40B4-BE49-F238E27FC236}">
                <a16:creationId xmlns:a16="http://schemas.microsoft.com/office/drawing/2014/main" id="{99D8E1E5-FAD6-4EF6-ABEB-2F1FAA0421E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04501" y="5933693"/>
            <a:ext cx="1110469" cy="543307"/>
          </a:xfrm>
          <a:prstGeom prst="rect">
            <a:avLst/>
          </a:prstGeom>
        </p:spPr>
      </p:pic>
    </p:spTree>
    <p:extLst>
      <p:ext uri="{BB962C8B-B14F-4D97-AF65-F5344CB8AC3E}">
        <p14:creationId xmlns:p14="http://schemas.microsoft.com/office/powerpoint/2010/main" val="3097682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CC397E-A5AA-474E-94FC-8BC87751863F}"/>
              </a:ext>
            </a:extLst>
          </p:cNvPr>
          <p:cNvSpPr>
            <a:spLocks noGrp="1"/>
          </p:cNvSpPr>
          <p:nvPr>
            <p:ph type="body" idx="1"/>
          </p:nvPr>
        </p:nvSpPr>
        <p:spPr>
          <a:xfrm>
            <a:off x="1219200" y="2058193"/>
            <a:ext cx="3821280" cy="3198813"/>
          </a:xfrm>
        </p:spPr>
        <p:txBody>
          <a:bodyPr>
            <a:noAutofit/>
          </a:bodyPr>
          <a:lstStyle/>
          <a:p>
            <a:r>
              <a:rPr lang="en-US" sz="2000" dirty="0"/>
              <a:t>You may see any licensed ophthalmologist, optometrist </a:t>
            </a:r>
            <a:br>
              <a:rPr lang="en-US" sz="2000" dirty="0"/>
            </a:br>
            <a:r>
              <a:rPr lang="en-US" sz="2000" dirty="0"/>
              <a:t>or optician</a:t>
            </a:r>
          </a:p>
          <a:p>
            <a:r>
              <a:rPr lang="en-US" sz="2000" dirty="0"/>
              <a:t>Receive discounted rate from a </a:t>
            </a:r>
            <a:r>
              <a:rPr lang="en-US" sz="2000" dirty="0" err="1"/>
              <a:t>Moda</a:t>
            </a:r>
            <a:r>
              <a:rPr lang="en-US" sz="2000" dirty="0"/>
              <a:t> Health-contracted provider (use Find Care ― </a:t>
            </a:r>
            <a:r>
              <a:rPr lang="en-US" sz="2000" dirty="0" err="1"/>
              <a:t>Moda</a:t>
            </a:r>
            <a:r>
              <a:rPr lang="en-US" sz="2000" dirty="0"/>
              <a:t> Health’s online provider directory)</a:t>
            </a:r>
          </a:p>
          <a:p>
            <a:r>
              <a:rPr lang="en-US" sz="2000" dirty="0"/>
              <a:t>Benefits run on a plan year basis (Oct. 1 – Sept. 30)</a:t>
            </a:r>
          </a:p>
          <a:p>
            <a:r>
              <a:rPr lang="en-US" sz="2000" dirty="0"/>
              <a:t>Benefit maximum includes exam and hardware</a:t>
            </a:r>
          </a:p>
          <a:p>
            <a:endParaRPr lang="en-US" sz="2000" dirty="0"/>
          </a:p>
        </p:txBody>
      </p:sp>
      <p:sp>
        <p:nvSpPr>
          <p:cNvPr id="2" name="Title 1">
            <a:extLst>
              <a:ext uri="{FF2B5EF4-FFF2-40B4-BE49-F238E27FC236}">
                <a16:creationId xmlns:a16="http://schemas.microsoft.com/office/drawing/2014/main" id="{D809A73E-EE2F-436B-B15B-6269A869E408}"/>
              </a:ext>
            </a:extLst>
          </p:cNvPr>
          <p:cNvSpPr>
            <a:spLocks noGrp="1"/>
          </p:cNvSpPr>
          <p:nvPr>
            <p:ph type="title"/>
          </p:nvPr>
        </p:nvSpPr>
        <p:spPr>
          <a:xfrm>
            <a:off x="1219200" y="914400"/>
            <a:ext cx="3452980" cy="592667"/>
          </a:xfrm>
        </p:spPr>
        <p:txBody>
          <a:bodyPr>
            <a:normAutofit fontScale="90000"/>
          </a:bodyPr>
          <a:lstStyle/>
          <a:p>
            <a:r>
              <a:rPr lang="en-US" dirty="0">
                <a:solidFill>
                  <a:schemeClr val="tx1">
                    <a:lumMod val="65000"/>
                    <a:lumOff val="35000"/>
                  </a:schemeClr>
                </a:solidFill>
              </a:rPr>
              <a:t>Vision – key things to remember</a:t>
            </a:r>
          </a:p>
        </p:txBody>
      </p:sp>
      <p:pic>
        <p:nvPicPr>
          <p:cNvPr id="7" name="Picture 6" descr="A picture containing person, indoor, baby, dessert&#10;&#10;Description automatically generated">
            <a:extLst>
              <a:ext uri="{FF2B5EF4-FFF2-40B4-BE49-F238E27FC236}">
                <a16:creationId xmlns:a16="http://schemas.microsoft.com/office/drawing/2014/main" id="{76FE57C8-FB7B-4E0B-B00D-48997DBF9E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86" r="21417"/>
          <a:stretch/>
        </p:blipFill>
        <p:spPr>
          <a:xfrm>
            <a:off x="5562601" y="0"/>
            <a:ext cx="6629400" cy="6858000"/>
          </a:xfrm>
          <a:prstGeom prst="rect">
            <a:avLst/>
          </a:prstGeom>
        </p:spPr>
      </p:pic>
    </p:spTree>
    <p:extLst>
      <p:ext uri="{BB962C8B-B14F-4D97-AF65-F5344CB8AC3E}">
        <p14:creationId xmlns:p14="http://schemas.microsoft.com/office/powerpoint/2010/main" val="1927892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5C431C-776B-4AF3-820F-F4F05C7AD420}"/>
              </a:ext>
            </a:extLst>
          </p:cNvPr>
          <p:cNvSpPr>
            <a:spLocks noGrp="1"/>
          </p:cNvSpPr>
          <p:nvPr>
            <p:ph type="ctrTitle"/>
          </p:nvPr>
        </p:nvSpPr>
        <p:spPr>
          <a:xfrm>
            <a:off x="1419436" y="1219200"/>
            <a:ext cx="3597064" cy="615553"/>
          </a:xfrm>
        </p:spPr>
        <p:txBody>
          <a:bodyPr/>
          <a:lstStyle/>
          <a:p>
            <a:r>
              <a:rPr lang="en-US" dirty="0"/>
              <a:t>Dental</a:t>
            </a:r>
          </a:p>
        </p:txBody>
      </p:sp>
      <p:pic>
        <p:nvPicPr>
          <p:cNvPr id="7" name="Picture 6" descr="A picture containing person, person, smiling&#10;&#10;Description automatically generated">
            <a:extLst>
              <a:ext uri="{FF2B5EF4-FFF2-40B4-BE49-F238E27FC236}">
                <a16:creationId xmlns:a16="http://schemas.microsoft.com/office/drawing/2014/main" id="{D0748D71-9525-4D49-B605-657B67CC9E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29" r="25185"/>
          <a:stretch/>
        </p:blipFill>
        <p:spPr>
          <a:xfrm>
            <a:off x="5486400" y="0"/>
            <a:ext cx="6705600" cy="6858000"/>
          </a:xfrm>
          <a:prstGeom prst="rect">
            <a:avLst/>
          </a:prstGeom>
        </p:spPr>
      </p:pic>
      <p:pic>
        <p:nvPicPr>
          <p:cNvPr id="8" name="Picture 7">
            <a:extLst>
              <a:ext uri="{FF2B5EF4-FFF2-40B4-BE49-F238E27FC236}">
                <a16:creationId xmlns:a16="http://schemas.microsoft.com/office/drawing/2014/main" id="{6354D557-CC19-41AB-8EA9-473BB6F6EBD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04501" y="5970298"/>
            <a:ext cx="1110469" cy="470098"/>
          </a:xfrm>
          <a:prstGeom prst="rect">
            <a:avLst/>
          </a:prstGeom>
        </p:spPr>
      </p:pic>
    </p:spTree>
    <p:extLst>
      <p:ext uri="{BB962C8B-B14F-4D97-AF65-F5344CB8AC3E}">
        <p14:creationId xmlns:p14="http://schemas.microsoft.com/office/powerpoint/2010/main" val="2490993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0646D9-0360-4B71-A809-EE4C7D5B7AD7}"/>
              </a:ext>
            </a:extLst>
          </p:cNvPr>
          <p:cNvSpPr>
            <a:spLocks noGrp="1"/>
          </p:cNvSpPr>
          <p:nvPr>
            <p:ph type="title"/>
          </p:nvPr>
        </p:nvSpPr>
        <p:spPr/>
        <p:txBody>
          <a:bodyPr>
            <a:normAutofit/>
          </a:bodyPr>
          <a:lstStyle/>
          <a:p>
            <a:r>
              <a:rPr lang="en-US" dirty="0">
                <a:solidFill>
                  <a:schemeClr val="tx1">
                    <a:lumMod val="65000"/>
                    <a:lumOff val="35000"/>
                  </a:schemeClr>
                </a:solidFill>
              </a:rPr>
              <a:t>Delta Dental plans overview</a:t>
            </a:r>
          </a:p>
        </p:txBody>
      </p:sp>
      <p:sp>
        <p:nvSpPr>
          <p:cNvPr id="2" name="Content Placeholder 1">
            <a:extLst>
              <a:ext uri="{FF2B5EF4-FFF2-40B4-BE49-F238E27FC236}">
                <a16:creationId xmlns:a16="http://schemas.microsoft.com/office/drawing/2014/main" id="{64A518F2-6E83-4EA8-9774-DC085453CAAC}"/>
              </a:ext>
            </a:extLst>
          </p:cNvPr>
          <p:cNvSpPr>
            <a:spLocks noGrp="1"/>
          </p:cNvSpPr>
          <p:nvPr>
            <p:ph type="body" idx="1"/>
          </p:nvPr>
        </p:nvSpPr>
        <p:spPr>
          <a:xfrm>
            <a:off x="1484086" y="1511300"/>
            <a:ext cx="10022114" cy="3975100"/>
          </a:xfrm>
        </p:spPr>
        <p:txBody>
          <a:bodyPr>
            <a:normAutofit/>
          </a:bodyPr>
          <a:lstStyle/>
          <a:p>
            <a:r>
              <a:rPr lang="en-US" sz="2000" dirty="0"/>
              <a:t>No plan design changes to existing plans </a:t>
            </a:r>
          </a:p>
          <a:p>
            <a:r>
              <a:rPr lang="en-US" sz="2000" dirty="0"/>
              <a:t>Delta Dental added a </a:t>
            </a:r>
            <a:r>
              <a:rPr lang="en-US" sz="2000" b="1" dirty="0"/>
              <a:t>*NEW* </a:t>
            </a:r>
            <a:r>
              <a:rPr lang="en-US" sz="2000" dirty="0"/>
              <a:t>Exclusive PPO – Incentive Plan</a:t>
            </a:r>
          </a:p>
          <a:p>
            <a:r>
              <a:rPr lang="en-US" sz="2000" dirty="0"/>
              <a:t>There is no out of network coverage on the Exclusive PPO Plans.</a:t>
            </a:r>
          </a:p>
          <a:p>
            <a:pPr lvl="1"/>
            <a:r>
              <a:rPr lang="en-US" sz="2000" dirty="0"/>
              <a:t>If enrolled in either of these plans, you </a:t>
            </a:r>
            <a:r>
              <a:rPr lang="en-US" sz="2000" b="1" dirty="0"/>
              <a:t>must</a:t>
            </a:r>
            <a:r>
              <a:rPr lang="en-US" sz="2000" dirty="0"/>
              <a:t> see a Delta Dental PPO provider for benefits to be covered.</a:t>
            </a:r>
          </a:p>
        </p:txBody>
      </p:sp>
    </p:spTree>
    <p:extLst>
      <p:ext uri="{BB962C8B-B14F-4D97-AF65-F5344CB8AC3E}">
        <p14:creationId xmlns:p14="http://schemas.microsoft.com/office/powerpoint/2010/main" val="1693190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ADA12-7FB3-4650-81FA-3FC18FD1BB7E}"/>
              </a:ext>
            </a:extLst>
          </p:cNvPr>
          <p:cNvSpPr>
            <a:spLocks noGrp="1"/>
          </p:cNvSpPr>
          <p:nvPr>
            <p:ph type="title"/>
          </p:nvPr>
        </p:nvSpPr>
        <p:spPr/>
        <p:txBody>
          <a:bodyPr>
            <a:normAutofit/>
          </a:bodyPr>
          <a:lstStyle/>
          <a:p>
            <a:r>
              <a:rPr lang="en-US" dirty="0">
                <a:solidFill>
                  <a:schemeClr val="tx1">
                    <a:lumMod val="65000"/>
                    <a:lumOff val="35000"/>
                  </a:schemeClr>
                </a:solidFill>
              </a:rPr>
              <a:t>Dental plan options</a:t>
            </a:r>
          </a:p>
        </p:txBody>
      </p:sp>
      <p:graphicFrame>
        <p:nvGraphicFramePr>
          <p:cNvPr id="6" name="Content Placeholder 3">
            <a:extLst>
              <a:ext uri="{FF2B5EF4-FFF2-40B4-BE49-F238E27FC236}">
                <a16:creationId xmlns:a16="http://schemas.microsoft.com/office/drawing/2014/main" id="{8EF5B476-249D-4999-9BD8-04117989CA38}"/>
              </a:ext>
            </a:extLst>
          </p:cNvPr>
          <p:cNvGraphicFramePr>
            <a:graphicFrameLocks/>
          </p:cNvGraphicFramePr>
          <p:nvPr>
            <p:extLst>
              <p:ext uri="{D42A27DB-BD31-4B8C-83A1-F6EECF244321}">
                <p14:modId xmlns:p14="http://schemas.microsoft.com/office/powerpoint/2010/main" val="3113578992"/>
              </p:ext>
            </p:extLst>
          </p:nvPr>
        </p:nvGraphicFramePr>
        <p:xfrm>
          <a:off x="1443264" y="1447801"/>
          <a:ext cx="9758134" cy="4588372"/>
        </p:xfrm>
        <a:graphic>
          <a:graphicData uri="http://schemas.openxmlformats.org/drawingml/2006/table">
            <a:tbl>
              <a:tblPr firstRow="1" bandRow="1">
                <a:tableStyleId>{93296810-A885-4BE3-A3E7-6D5BEEA58F35}</a:tableStyleId>
              </a:tblPr>
              <a:tblGrid>
                <a:gridCol w="2221835">
                  <a:extLst>
                    <a:ext uri="{9D8B030D-6E8A-4147-A177-3AD203B41FA5}">
                      <a16:colId xmlns:a16="http://schemas.microsoft.com/office/drawing/2014/main" val="20000"/>
                    </a:ext>
                  </a:extLst>
                </a:gridCol>
                <a:gridCol w="1299033">
                  <a:extLst>
                    <a:ext uri="{9D8B030D-6E8A-4147-A177-3AD203B41FA5}">
                      <a16:colId xmlns:a16="http://schemas.microsoft.com/office/drawing/2014/main" val="20001"/>
                    </a:ext>
                  </a:extLst>
                </a:gridCol>
                <a:gridCol w="1443370">
                  <a:extLst>
                    <a:ext uri="{9D8B030D-6E8A-4147-A177-3AD203B41FA5}">
                      <a16:colId xmlns:a16="http://schemas.microsoft.com/office/drawing/2014/main" val="20002"/>
                    </a:ext>
                  </a:extLst>
                </a:gridCol>
                <a:gridCol w="1443370">
                  <a:extLst>
                    <a:ext uri="{9D8B030D-6E8A-4147-A177-3AD203B41FA5}">
                      <a16:colId xmlns:a16="http://schemas.microsoft.com/office/drawing/2014/main" val="20003"/>
                    </a:ext>
                  </a:extLst>
                </a:gridCol>
                <a:gridCol w="1675263">
                  <a:extLst>
                    <a:ext uri="{9D8B030D-6E8A-4147-A177-3AD203B41FA5}">
                      <a16:colId xmlns:a16="http://schemas.microsoft.com/office/drawing/2014/main" val="1407764559"/>
                    </a:ext>
                  </a:extLst>
                </a:gridCol>
                <a:gridCol w="1675263">
                  <a:extLst>
                    <a:ext uri="{9D8B030D-6E8A-4147-A177-3AD203B41FA5}">
                      <a16:colId xmlns:a16="http://schemas.microsoft.com/office/drawing/2014/main" val="20004"/>
                    </a:ext>
                  </a:extLst>
                </a:gridCol>
              </a:tblGrid>
              <a:tr h="424975">
                <a:tc>
                  <a:txBody>
                    <a:bodyPr/>
                    <a:lstStyle/>
                    <a:p>
                      <a:r>
                        <a:rPr lang="en-US" sz="1300" dirty="0">
                          <a:solidFill>
                            <a:schemeClr val="tx1">
                              <a:lumMod val="65000"/>
                              <a:lumOff val="35000"/>
                            </a:schemeClr>
                          </a:solidFill>
                        </a:rPr>
                        <a:t>Plan options</a:t>
                      </a:r>
                    </a:p>
                  </a:txBody>
                  <a:tcPr marL="81037" marR="81037" marT="40518" marB="40518" anchor="ctr">
                    <a:solidFill>
                      <a:schemeClr val="bg1">
                        <a:lumMod val="85000"/>
                      </a:schemeClr>
                    </a:solidFill>
                  </a:tcPr>
                </a:tc>
                <a:tc>
                  <a:txBody>
                    <a:bodyPr/>
                    <a:lstStyle/>
                    <a:p>
                      <a:pPr algn="ctr"/>
                      <a:r>
                        <a:rPr lang="en-US" sz="1300" dirty="0"/>
                        <a:t>Plan 1</a:t>
                      </a:r>
                    </a:p>
                  </a:txBody>
                  <a:tcPr marL="81037" marR="81037" marT="40518" marB="40518" anchor="ctr">
                    <a:solidFill>
                      <a:schemeClr val="accent2"/>
                    </a:solidFill>
                  </a:tcPr>
                </a:tc>
                <a:tc>
                  <a:txBody>
                    <a:bodyPr/>
                    <a:lstStyle/>
                    <a:p>
                      <a:pPr algn="ctr"/>
                      <a:r>
                        <a:rPr lang="en-US" sz="1300" dirty="0"/>
                        <a:t>Plan 5</a:t>
                      </a:r>
                    </a:p>
                  </a:txBody>
                  <a:tcPr marL="81037" marR="81037" marT="40518" marB="40518" anchor="ctr">
                    <a:solidFill>
                      <a:schemeClr val="accent2"/>
                    </a:solidFill>
                  </a:tcPr>
                </a:tc>
                <a:tc>
                  <a:txBody>
                    <a:bodyPr/>
                    <a:lstStyle/>
                    <a:p>
                      <a:pPr algn="ctr"/>
                      <a:r>
                        <a:rPr lang="en-US" sz="1300" dirty="0"/>
                        <a:t>Plan 6</a:t>
                      </a:r>
                    </a:p>
                  </a:txBody>
                  <a:tcPr marL="81037" marR="81037" marT="40518" marB="40518" anchor="ctr">
                    <a:solidFill>
                      <a:schemeClr val="accent2"/>
                    </a:solidFill>
                  </a:tcPr>
                </a:tc>
                <a:tc>
                  <a:txBody>
                    <a:bodyPr/>
                    <a:lstStyle/>
                    <a:p>
                      <a:pPr algn="ctr"/>
                      <a:r>
                        <a:rPr lang="en-US" sz="1300" baseline="0" dirty="0"/>
                        <a:t>Exclusive PPO – Incentive plan</a:t>
                      </a:r>
                    </a:p>
                  </a:txBody>
                  <a:tcPr marL="81037" marR="81037" marT="40518" marB="40518" anchor="ctr">
                    <a:solidFill>
                      <a:schemeClr val="accent2"/>
                    </a:solidFill>
                  </a:tcPr>
                </a:tc>
                <a:tc>
                  <a:txBody>
                    <a:bodyPr/>
                    <a:lstStyle/>
                    <a:p>
                      <a:pPr algn="ctr"/>
                      <a:r>
                        <a:rPr lang="en-US" sz="1300" dirty="0"/>
                        <a:t>Exclusive</a:t>
                      </a:r>
                      <a:r>
                        <a:rPr lang="en-US" sz="1300" baseline="0" dirty="0"/>
                        <a:t> PPO Plan</a:t>
                      </a:r>
                    </a:p>
                  </a:txBody>
                  <a:tcPr marL="81037" marR="81037" marT="40518" marB="40518" anchor="ctr">
                    <a:solidFill>
                      <a:schemeClr val="accent2"/>
                    </a:solidFill>
                  </a:tcPr>
                </a:tc>
                <a:extLst>
                  <a:ext uri="{0D108BD9-81ED-4DB2-BD59-A6C34878D82A}">
                    <a16:rowId xmlns:a16="http://schemas.microsoft.com/office/drawing/2014/main" val="10000"/>
                  </a:ext>
                </a:extLst>
              </a:tr>
              <a:tr h="337338">
                <a:tc>
                  <a:txBody>
                    <a:bodyPr/>
                    <a:lstStyle/>
                    <a:p>
                      <a:r>
                        <a:rPr lang="en-US" sz="1100" b="1" dirty="0">
                          <a:solidFill>
                            <a:schemeClr val="tx1">
                              <a:lumMod val="65000"/>
                              <a:lumOff val="35000"/>
                            </a:schemeClr>
                          </a:solidFill>
                        </a:rPr>
                        <a:t>Network</a:t>
                      </a:r>
                    </a:p>
                  </a:txBody>
                  <a:tcPr marL="81037" marR="81037" marT="40518" marB="40518" anchor="ctr">
                    <a:solidFill>
                      <a:schemeClr val="bg1">
                        <a:lumMod val="85000"/>
                      </a:schemeClr>
                    </a:solidFill>
                  </a:tcPr>
                </a:tc>
                <a:tc gridSpan="3">
                  <a:txBody>
                    <a:bodyPr/>
                    <a:lstStyle/>
                    <a:p>
                      <a:pPr algn="ctr"/>
                      <a:r>
                        <a:rPr lang="en-US" sz="1100" b="1" dirty="0">
                          <a:solidFill>
                            <a:schemeClr val="tx1">
                              <a:lumMod val="65000"/>
                              <a:lumOff val="35000"/>
                            </a:schemeClr>
                          </a:solidFill>
                        </a:rPr>
                        <a:t>Delta Dental Premier</a:t>
                      </a:r>
                    </a:p>
                  </a:txBody>
                  <a:tcPr marL="88013" marR="88013" marT="44007" marB="44007" anchor="ctr">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algn="ctr"/>
                      <a:r>
                        <a:rPr lang="en-US" sz="1100" b="1" dirty="0">
                          <a:solidFill>
                            <a:schemeClr val="tx1">
                              <a:lumMod val="65000"/>
                              <a:lumOff val="35000"/>
                            </a:schemeClr>
                          </a:solidFill>
                        </a:rPr>
                        <a:t>Delta Dental PPO</a:t>
                      </a:r>
                    </a:p>
                  </a:txBody>
                  <a:tcPr marL="81037" marR="81037" marT="40518" marB="40518" anchor="ctr">
                    <a:solidFill>
                      <a:schemeClr val="bg1">
                        <a:lumMod val="85000"/>
                      </a:schemeClr>
                    </a:solidFill>
                  </a:tcPr>
                </a:tc>
                <a:tc>
                  <a:txBody>
                    <a:bodyPr/>
                    <a:lstStyle/>
                    <a:p>
                      <a:pPr algn="ctr"/>
                      <a:r>
                        <a:rPr lang="en-US" sz="1100" b="1" dirty="0">
                          <a:solidFill>
                            <a:schemeClr val="tx1">
                              <a:lumMod val="65000"/>
                              <a:lumOff val="35000"/>
                            </a:schemeClr>
                          </a:solidFill>
                        </a:rPr>
                        <a:t>Delta Dental PPO</a:t>
                      </a:r>
                    </a:p>
                  </a:txBody>
                  <a:tcPr marL="81037" marR="81037" marT="40518" marB="40518" anchor="ctr">
                    <a:solidFill>
                      <a:schemeClr val="bg1">
                        <a:lumMod val="85000"/>
                      </a:schemeClr>
                    </a:solidFill>
                  </a:tcPr>
                </a:tc>
                <a:extLst>
                  <a:ext uri="{0D108BD9-81ED-4DB2-BD59-A6C34878D82A}">
                    <a16:rowId xmlns:a16="http://schemas.microsoft.com/office/drawing/2014/main" val="10001"/>
                  </a:ext>
                </a:extLst>
              </a:tr>
              <a:tr h="246288">
                <a:tc>
                  <a:txBody>
                    <a:bodyPr/>
                    <a:lstStyle/>
                    <a:p>
                      <a:r>
                        <a:rPr lang="en-US" sz="1100" b="1" dirty="0">
                          <a:solidFill>
                            <a:schemeClr val="tx1">
                              <a:lumMod val="65000"/>
                              <a:lumOff val="35000"/>
                            </a:schemeClr>
                          </a:solidFill>
                        </a:rPr>
                        <a:t>Deductible</a:t>
                      </a:r>
                    </a:p>
                  </a:txBody>
                  <a:tcPr marL="81037" marR="81037" marT="40518" marB="40518" anchor="ctr"/>
                </a:tc>
                <a:tc>
                  <a:txBody>
                    <a:bodyPr/>
                    <a:lstStyle/>
                    <a:p>
                      <a:pPr algn="ctr"/>
                      <a:r>
                        <a:rPr lang="en-US" sz="1100" dirty="0">
                          <a:solidFill>
                            <a:schemeClr val="tx1">
                              <a:lumMod val="65000"/>
                              <a:lumOff val="35000"/>
                            </a:schemeClr>
                          </a:solidFill>
                        </a:rPr>
                        <a:t>$50</a:t>
                      </a:r>
                    </a:p>
                  </a:txBody>
                  <a:tcPr marL="81037" marR="81037" marT="40518" marB="40518" anchor="ctr"/>
                </a:tc>
                <a:tc>
                  <a:txBody>
                    <a:bodyPr/>
                    <a:lstStyle/>
                    <a:p>
                      <a:pPr algn="ctr"/>
                      <a:r>
                        <a:rPr lang="en-US" sz="1100" dirty="0">
                          <a:solidFill>
                            <a:schemeClr val="tx1">
                              <a:lumMod val="65000"/>
                              <a:lumOff val="35000"/>
                            </a:schemeClr>
                          </a:solidFill>
                        </a:rPr>
                        <a:t>$50</a:t>
                      </a:r>
                    </a:p>
                  </a:txBody>
                  <a:tcPr marL="81037" marR="81037" marT="40518" marB="40518" anchor="ctr"/>
                </a:tc>
                <a:tc>
                  <a:txBody>
                    <a:bodyPr/>
                    <a:lstStyle/>
                    <a:p>
                      <a:pPr algn="ctr"/>
                      <a:r>
                        <a:rPr lang="en-US" sz="1100" dirty="0">
                          <a:solidFill>
                            <a:schemeClr val="tx1">
                              <a:lumMod val="65000"/>
                              <a:lumOff val="35000"/>
                            </a:schemeClr>
                          </a:solidFill>
                        </a:rPr>
                        <a:t>$50</a:t>
                      </a:r>
                    </a:p>
                  </a:txBody>
                  <a:tcPr marL="81037" marR="81037" marT="40518" marB="40518" anchor="ctr"/>
                </a:tc>
                <a:tc>
                  <a:txBody>
                    <a:bodyPr/>
                    <a:lstStyle/>
                    <a:p>
                      <a:pPr algn="ctr"/>
                      <a:r>
                        <a:rPr lang="en-US" sz="1100" dirty="0">
                          <a:solidFill>
                            <a:schemeClr val="tx1">
                              <a:lumMod val="65000"/>
                              <a:lumOff val="35000"/>
                            </a:schemeClr>
                          </a:solidFill>
                        </a:rPr>
                        <a:t>$50</a:t>
                      </a:r>
                    </a:p>
                  </a:txBody>
                  <a:tcPr marL="81037" marR="81037" marT="40518" marB="40518" anchor="ctr">
                    <a:solidFill>
                      <a:schemeClr val="accent3">
                        <a:lumMod val="40000"/>
                        <a:lumOff val="60000"/>
                      </a:schemeClr>
                    </a:solidFill>
                  </a:tcPr>
                </a:tc>
                <a:tc>
                  <a:txBody>
                    <a:bodyPr/>
                    <a:lstStyle/>
                    <a:p>
                      <a:pPr algn="ctr"/>
                      <a:r>
                        <a:rPr lang="en-US" sz="1100" dirty="0">
                          <a:solidFill>
                            <a:schemeClr val="tx1">
                              <a:lumMod val="65000"/>
                              <a:lumOff val="35000"/>
                            </a:schemeClr>
                          </a:solidFill>
                        </a:rPr>
                        <a:t>$50</a:t>
                      </a:r>
                    </a:p>
                  </a:txBody>
                  <a:tcPr marL="81037" marR="81037" marT="40518" marB="40518" anchor="ctr">
                    <a:solidFill>
                      <a:schemeClr val="accent3">
                        <a:lumMod val="40000"/>
                        <a:lumOff val="60000"/>
                      </a:schemeClr>
                    </a:solidFill>
                  </a:tcPr>
                </a:tc>
                <a:extLst>
                  <a:ext uri="{0D108BD9-81ED-4DB2-BD59-A6C34878D82A}">
                    <a16:rowId xmlns:a16="http://schemas.microsoft.com/office/drawing/2014/main" val="10002"/>
                  </a:ext>
                </a:extLst>
              </a:tr>
              <a:tr h="310985">
                <a:tc>
                  <a:txBody>
                    <a:bodyPr/>
                    <a:lstStyle/>
                    <a:p>
                      <a:r>
                        <a:rPr lang="en-US" sz="1100" b="1" dirty="0">
                          <a:solidFill>
                            <a:schemeClr val="tx1">
                              <a:lumMod val="65000"/>
                              <a:lumOff val="35000"/>
                            </a:schemeClr>
                          </a:solidFill>
                        </a:rPr>
                        <a:t>Benefit maximum</a:t>
                      </a:r>
                    </a:p>
                  </a:txBody>
                  <a:tcPr marL="81037" marR="81037" marT="40518" marB="40518" anchor="ctr"/>
                </a:tc>
                <a:tc>
                  <a:txBody>
                    <a:bodyPr/>
                    <a:lstStyle/>
                    <a:p>
                      <a:pPr algn="ctr"/>
                      <a:r>
                        <a:rPr lang="en-US" sz="1100" dirty="0">
                          <a:solidFill>
                            <a:schemeClr val="tx1">
                              <a:lumMod val="65000"/>
                              <a:lumOff val="35000"/>
                            </a:schemeClr>
                          </a:solidFill>
                        </a:rPr>
                        <a:t>$2,200</a:t>
                      </a:r>
                    </a:p>
                  </a:txBody>
                  <a:tcPr marL="81037" marR="81037" marT="40518" marB="40518" anchor="ctr"/>
                </a:tc>
                <a:tc>
                  <a:txBody>
                    <a:bodyPr/>
                    <a:lstStyle/>
                    <a:p>
                      <a:pPr algn="ctr"/>
                      <a:r>
                        <a:rPr lang="en-US" sz="1100" dirty="0">
                          <a:solidFill>
                            <a:schemeClr val="tx1">
                              <a:lumMod val="65000"/>
                              <a:lumOff val="35000"/>
                            </a:schemeClr>
                          </a:solidFill>
                        </a:rPr>
                        <a:t>$1,700</a:t>
                      </a:r>
                    </a:p>
                  </a:txBody>
                  <a:tcPr marL="81037" marR="81037" marT="40518" marB="40518" anchor="ctr"/>
                </a:tc>
                <a:tc>
                  <a:txBody>
                    <a:bodyPr/>
                    <a:lstStyle/>
                    <a:p>
                      <a:pPr algn="ctr"/>
                      <a:r>
                        <a:rPr lang="en-US" sz="1100" dirty="0">
                          <a:solidFill>
                            <a:schemeClr val="tx1">
                              <a:lumMod val="65000"/>
                              <a:lumOff val="35000"/>
                            </a:schemeClr>
                          </a:solidFill>
                        </a:rPr>
                        <a:t>$1,200</a:t>
                      </a:r>
                    </a:p>
                  </a:txBody>
                  <a:tcPr marL="81037" marR="81037" marT="40518" marB="40518" anchor="ctr"/>
                </a:tc>
                <a:tc>
                  <a:txBody>
                    <a:bodyPr/>
                    <a:lstStyle/>
                    <a:p>
                      <a:pPr algn="ctr"/>
                      <a:r>
                        <a:rPr lang="en-US" sz="1100" dirty="0">
                          <a:solidFill>
                            <a:schemeClr val="tx1">
                              <a:lumMod val="65000"/>
                              <a:lumOff val="35000"/>
                            </a:schemeClr>
                          </a:solidFill>
                        </a:rPr>
                        <a:t>$2,300</a:t>
                      </a:r>
                    </a:p>
                  </a:txBody>
                  <a:tcPr marL="81037" marR="81037" marT="40518" marB="40518" anchor="ctr">
                    <a:solidFill>
                      <a:schemeClr val="accent3">
                        <a:lumMod val="60000"/>
                        <a:lumOff val="40000"/>
                      </a:schemeClr>
                    </a:solidFill>
                  </a:tcPr>
                </a:tc>
                <a:tc>
                  <a:txBody>
                    <a:bodyPr/>
                    <a:lstStyle/>
                    <a:p>
                      <a:pPr algn="ctr"/>
                      <a:r>
                        <a:rPr lang="en-US" sz="1100" dirty="0">
                          <a:solidFill>
                            <a:schemeClr val="tx1">
                              <a:lumMod val="65000"/>
                              <a:lumOff val="35000"/>
                            </a:schemeClr>
                          </a:solidFill>
                        </a:rPr>
                        <a:t>$1,500</a:t>
                      </a:r>
                    </a:p>
                  </a:txBody>
                  <a:tcPr marL="81037" marR="81037" marT="40518" marB="40518" anchor="ctr">
                    <a:solidFill>
                      <a:schemeClr val="accent3">
                        <a:lumMod val="60000"/>
                        <a:lumOff val="40000"/>
                      </a:schemeClr>
                    </a:solidFill>
                  </a:tcPr>
                </a:tc>
                <a:extLst>
                  <a:ext uri="{0D108BD9-81ED-4DB2-BD59-A6C34878D82A}">
                    <a16:rowId xmlns:a16="http://schemas.microsoft.com/office/drawing/2014/main" val="10003"/>
                  </a:ext>
                </a:extLst>
              </a:tr>
              <a:tr h="294600">
                <a:tc gridSpan="4">
                  <a:txBody>
                    <a:bodyPr/>
                    <a:lstStyle/>
                    <a:p>
                      <a:pPr algn="ctr"/>
                      <a:r>
                        <a:rPr lang="en-US" sz="1100" b="1" dirty="0">
                          <a:solidFill>
                            <a:schemeClr val="tx1">
                              <a:lumMod val="65000"/>
                              <a:lumOff val="35000"/>
                            </a:schemeClr>
                          </a:solidFill>
                        </a:rPr>
                        <a:t>In-network,</a:t>
                      </a:r>
                      <a:r>
                        <a:rPr lang="en-US" sz="1100" b="1" baseline="0" dirty="0">
                          <a:solidFill>
                            <a:schemeClr val="tx1">
                              <a:lumMod val="65000"/>
                              <a:lumOff val="35000"/>
                            </a:schemeClr>
                          </a:solidFill>
                        </a:rPr>
                        <a:t> members pay</a:t>
                      </a:r>
                      <a:endParaRPr lang="en-US" sz="1100" b="1" dirty="0">
                        <a:solidFill>
                          <a:schemeClr val="tx1">
                            <a:lumMod val="65000"/>
                            <a:lumOff val="35000"/>
                          </a:schemeClr>
                        </a:solidFill>
                      </a:endParaRPr>
                    </a:p>
                  </a:txBody>
                  <a:tcPr marL="88013" marR="88013" marT="44007" marB="44007" anchor="ctr">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100" dirty="0">
                        <a:solidFill>
                          <a:schemeClr val="tx1">
                            <a:lumMod val="65000"/>
                            <a:lumOff val="35000"/>
                          </a:schemeClr>
                        </a:solidFill>
                      </a:endParaRPr>
                    </a:p>
                  </a:txBody>
                  <a:tcPr marL="81037" marR="81037" marT="40518" marB="40518" anchor="ctr">
                    <a:solidFill>
                      <a:srgbClr val="D9D9D9"/>
                    </a:solidFill>
                  </a:tcPr>
                </a:tc>
                <a:tc>
                  <a:txBody>
                    <a:bodyPr/>
                    <a:lstStyle/>
                    <a:p>
                      <a:endParaRPr lang="en-US" sz="1600" dirty="0">
                        <a:solidFill>
                          <a:schemeClr val="tx1">
                            <a:lumMod val="65000"/>
                            <a:lumOff val="35000"/>
                          </a:schemeClr>
                        </a:solidFill>
                      </a:endParaRPr>
                    </a:p>
                  </a:txBody>
                  <a:tcPr marL="81037" marR="81037" marT="40518" marB="40518" anchor="ctr">
                    <a:solidFill>
                      <a:srgbClr val="D9D9D9"/>
                    </a:solidFill>
                  </a:tcPr>
                </a:tc>
                <a:extLst>
                  <a:ext uri="{0D108BD9-81ED-4DB2-BD59-A6C34878D82A}">
                    <a16:rowId xmlns:a16="http://schemas.microsoft.com/office/drawing/2014/main" val="10004"/>
                  </a:ext>
                </a:extLst>
              </a:tr>
              <a:tr h="246288">
                <a:tc>
                  <a:txBody>
                    <a:bodyPr/>
                    <a:lstStyle/>
                    <a:p>
                      <a:r>
                        <a:rPr lang="en-US" sz="1100" b="1" dirty="0">
                          <a:solidFill>
                            <a:schemeClr val="tx1">
                              <a:lumMod val="65000"/>
                              <a:lumOff val="35000"/>
                            </a:schemeClr>
                          </a:solidFill>
                        </a:rPr>
                        <a:t>Preventive/diagnostic</a:t>
                      </a:r>
                    </a:p>
                  </a:txBody>
                  <a:tcPr marL="81037" marR="81037" marT="40518" marB="40518" anchor="ctr"/>
                </a:tc>
                <a:tc>
                  <a:txBody>
                    <a:bodyPr/>
                    <a:lstStyle/>
                    <a:p>
                      <a:pPr algn="ctr"/>
                      <a:r>
                        <a:rPr lang="en-US" sz="1100" dirty="0">
                          <a:solidFill>
                            <a:schemeClr val="tx1">
                              <a:lumMod val="65000"/>
                              <a:lumOff val="35000"/>
                            </a:schemeClr>
                          </a:solidFill>
                        </a:rPr>
                        <a:t>30% - 0%</a:t>
                      </a:r>
                    </a:p>
                  </a:txBody>
                  <a:tcPr marL="81037" marR="81037" marT="40518" marB="40518" anchor="ctr"/>
                </a:tc>
                <a:tc>
                  <a:txBody>
                    <a:bodyPr/>
                    <a:lstStyle/>
                    <a:p>
                      <a:pPr algn="ctr"/>
                      <a:r>
                        <a:rPr lang="en-US" sz="1100" dirty="0">
                          <a:solidFill>
                            <a:schemeClr val="tx1">
                              <a:lumMod val="65000"/>
                              <a:lumOff val="35000"/>
                            </a:schemeClr>
                          </a:solidFill>
                        </a:rPr>
                        <a:t>30% - 0%</a:t>
                      </a:r>
                    </a:p>
                  </a:txBody>
                  <a:tcPr marL="81037" marR="81037" marT="40518" marB="40518" anchor="ctr"/>
                </a:tc>
                <a:tc>
                  <a:txBody>
                    <a:bodyPr/>
                    <a:lstStyle/>
                    <a:p>
                      <a:pPr algn="ctr"/>
                      <a:r>
                        <a:rPr lang="en-US" sz="1100" dirty="0">
                          <a:solidFill>
                            <a:schemeClr val="tx1">
                              <a:lumMod val="65000"/>
                              <a:lumOff val="35000"/>
                            </a:schemeClr>
                          </a:solidFill>
                        </a:rPr>
                        <a:t>0%</a:t>
                      </a:r>
                    </a:p>
                  </a:txBody>
                  <a:tcPr marL="81037" marR="81037" marT="40518" marB="40518" anchor="ctr"/>
                </a:tc>
                <a:tc>
                  <a:txBody>
                    <a:bodyPr/>
                    <a:lstStyle/>
                    <a:p>
                      <a:pPr algn="ctr"/>
                      <a:r>
                        <a:rPr lang="en-US" sz="1100" dirty="0">
                          <a:solidFill>
                            <a:schemeClr val="tx1">
                              <a:lumMod val="65000"/>
                              <a:lumOff val="35000"/>
                            </a:schemeClr>
                          </a:solidFill>
                        </a:rPr>
                        <a:t>0%</a:t>
                      </a:r>
                    </a:p>
                  </a:txBody>
                  <a:tcPr marL="81037" marR="81037" marT="40518" marB="40518" anchor="ctr">
                    <a:solidFill>
                      <a:srgbClr val="CDEAE6"/>
                    </a:solidFill>
                  </a:tcPr>
                </a:tc>
                <a:tc>
                  <a:txBody>
                    <a:bodyPr/>
                    <a:lstStyle/>
                    <a:p>
                      <a:pPr algn="ctr"/>
                      <a:r>
                        <a:rPr lang="en-US" sz="1100" dirty="0">
                          <a:solidFill>
                            <a:schemeClr val="tx1">
                              <a:lumMod val="65000"/>
                              <a:lumOff val="35000"/>
                            </a:schemeClr>
                          </a:solidFill>
                        </a:rPr>
                        <a:t>0%</a:t>
                      </a:r>
                    </a:p>
                  </a:txBody>
                  <a:tcPr marL="81037" marR="81037" marT="40518" marB="40518" anchor="ctr">
                    <a:solidFill>
                      <a:srgbClr val="CDEAE6"/>
                    </a:solidFill>
                  </a:tcPr>
                </a:tc>
                <a:extLst>
                  <a:ext uri="{0D108BD9-81ED-4DB2-BD59-A6C34878D82A}">
                    <a16:rowId xmlns:a16="http://schemas.microsoft.com/office/drawing/2014/main" val="10005"/>
                  </a:ext>
                </a:extLst>
              </a:tr>
              <a:tr h="246288">
                <a:tc>
                  <a:txBody>
                    <a:bodyPr/>
                    <a:lstStyle/>
                    <a:p>
                      <a:r>
                        <a:rPr lang="en-US" sz="1100" b="1" dirty="0">
                          <a:solidFill>
                            <a:schemeClr val="tx1">
                              <a:lumMod val="65000"/>
                              <a:lumOff val="35000"/>
                            </a:schemeClr>
                          </a:solidFill>
                        </a:rPr>
                        <a:t>Restorative</a:t>
                      </a:r>
                    </a:p>
                  </a:txBody>
                  <a:tcPr marL="81037" marR="81037" marT="40518" marB="405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rPr>
                        <a:t>30% - 0%</a:t>
                      </a:r>
                    </a:p>
                  </a:txBody>
                  <a:tcPr marL="81037" marR="81037" marT="40518" marB="40518" anchor="ctr"/>
                </a:tc>
                <a:tc>
                  <a:txBody>
                    <a:bodyPr/>
                    <a:lstStyle/>
                    <a:p>
                      <a:pPr algn="ctr"/>
                      <a:r>
                        <a:rPr lang="en-US" sz="1100" dirty="0">
                          <a:solidFill>
                            <a:schemeClr val="tx1">
                              <a:lumMod val="65000"/>
                              <a:lumOff val="35000"/>
                            </a:schemeClr>
                          </a:solidFill>
                        </a:rPr>
                        <a:t>30% - 0%</a:t>
                      </a:r>
                    </a:p>
                  </a:txBody>
                  <a:tcPr marL="81037" marR="81037" marT="40518" marB="40518" anchor="ctr"/>
                </a:tc>
                <a:tc>
                  <a:txBody>
                    <a:bodyPr/>
                    <a:lstStyle/>
                    <a:p>
                      <a:pPr algn="ctr"/>
                      <a:r>
                        <a:rPr lang="en-US" sz="1100" dirty="0">
                          <a:solidFill>
                            <a:schemeClr val="tx1">
                              <a:lumMod val="65000"/>
                              <a:lumOff val="35000"/>
                            </a:schemeClr>
                          </a:solidFill>
                        </a:rPr>
                        <a:t>20%</a:t>
                      </a:r>
                    </a:p>
                  </a:txBody>
                  <a:tcPr marL="81037" marR="81037" marT="40518" marB="40518" anchor="ctr"/>
                </a:tc>
                <a:tc>
                  <a:txBody>
                    <a:bodyPr/>
                    <a:lstStyle/>
                    <a:p>
                      <a:pPr algn="ctr"/>
                      <a:r>
                        <a:rPr lang="en-US" sz="1100" dirty="0">
                          <a:solidFill>
                            <a:schemeClr val="tx1">
                              <a:lumMod val="65000"/>
                              <a:lumOff val="35000"/>
                            </a:schemeClr>
                          </a:solidFill>
                        </a:rPr>
                        <a:t>30%-0%</a:t>
                      </a:r>
                    </a:p>
                  </a:txBody>
                  <a:tcPr marL="81037" marR="81037" marT="40518" marB="40518" anchor="ctr">
                    <a:solidFill>
                      <a:srgbClr val="DDF1EE"/>
                    </a:solidFill>
                  </a:tcPr>
                </a:tc>
                <a:tc>
                  <a:txBody>
                    <a:bodyPr/>
                    <a:lstStyle/>
                    <a:p>
                      <a:pPr algn="ctr"/>
                      <a:r>
                        <a:rPr lang="en-US" sz="1100" dirty="0">
                          <a:solidFill>
                            <a:schemeClr val="tx1">
                              <a:lumMod val="65000"/>
                              <a:lumOff val="35000"/>
                            </a:schemeClr>
                          </a:solidFill>
                        </a:rPr>
                        <a:t>10%</a:t>
                      </a:r>
                    </a:p>
                  </a:txBody>
                  <a:tcPr marL="81037" marR="81037" marT="40518" marB="40518" anchor="ctr">
                    <a:solidFill>
                      <a:srgbClr val="DDF1EE"/>
                    </a:solidFill>
                  </a:tcPr>
                </a:tc>
                <a:extLst>
                  <a:ext uri="{0D108BD9-81ED-4DB2-BD59-A6C34878D82A}">
                    <a16:rowId xmlns:a16="http://schemas.microsoft.com/office/drawing/2014/main" val="10006"/>
                  </a:ext>
                </a:extLst>
              </a:tr>
              <a:tr h="455316">
                <a:tc>
                  <a:txBody>
                    <a:bodyPr/>
                    <a:lstStyle/>
                    <a:p>
                      <a:r>
                        <a:rPr lang="en-US" sz="1100" b="1" dirty="0">
                          <a:solidFill>
                            <a:schemeClr val="tx1">
                              <a:lumMod val="65000"/>
                              <a:lumOff val="35000"/>
                            </a:schemeClr>
                          </a:solidFill>
                        </a:rPr>
                        <a:t>Major</a:t>
                      </a:r>
                      <a:r>
                        <a:rPr lang="en-US" sz="1100" b="1" baseline="0" dirty="0">
                          <a:solidFill>
                            <a:schemeClr val="tx1">
                              <a:lumMod val="65000"/>
                              <a:lumOff val="35000"/>
                            </a:schemeClr>
                          </a:solidFill>
                        </a:rPr>
                        <a:t> restorative</a:t>
                      </a:r>
                    </a:p>
                    <a:p>
                      <a:r>
                        <a:rPr lang="en-US" sz="1100" b="1" baseline="0" dirty="0">
                          <a:solidFill>
                            <a:schemeClr val="tx1">
                              <a:lumMod val="65000"/>
                              <a:lumOff val="35000"/>
                            </a:schemeClr>
                          </a:solidFill>
                        </a:rPr>
                        <a:t>  - crowns/onlays</a:t>
                      </a:r>
                    </a:p>
                  </a:txBody>
                  <a:tcPr marL="81037" marR="81037" marT="40518" marB="405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rPr>
                        <a:t>30% - 0%</a:t>
                      </a:r>
                    </a:p>
                  </a:txBody>
                  <a:tcPr marL="81037" marR="81037" marT="40518" marB="40518" anchor="ctr"/>
                </a:tc>
                <a:tc>
                  <a:txBody>
                    <a:bodyPr/>
                    <a:lstStyle/>
                    <a:p>
                      <a:pPr algn="ctr"/>
                      <a:endParaRPr lang="en-US" sz="1100" dirty="0">
                        <a:solidFill>
                          <a:schemeClr val="tx1">
                            <a:lumMod val="65000"/>
                            <a:lumOff val="35000"/>
                          </a:schemeClr>
                        </a:solidFill>
                      </a:endParaRPr>
                    </a:p>
                    <a:p>
                      <a:pPr algn="ctr"/>
                      <a:r>
                        <a:rPr lang="en-US" sz="1100" dirty="0">
                          <a:solidFill>
                            <a:schemeClr val="tx1">
                              <a:lumMod val="65000"/>
                              <a:lumOff val="35000"/>
                            </a:schemeClr>
                          </a:solidFill>
                        </a:rPr>
                        <a:t>30%</a:t>
                      </a:r>
                    </a:p>
                  </a:txBody>
                  <a:tcPr marL="81037" marR="81037" marT="40518" marB="40518" anchor="ctr"/>
                </a:tc>
                <a:tc>
                  <a:txBody>
                    <a:bodyPr/>
                    <a:lstStyle/>
                    <a:p>
                      <a:pPr algn="ctr"/>
                      <a:endParaRPr lang="en-US" sz="1100" dirty="0">
                        <a:solidFill>
                          <a:schemeClr val="tx1">
                            <a:lumMod val="65000"/>
                            <a:lumOff val="35000"/>
                          </a:schemeClr>
                        </a:solidFill>
                      </a:endParaRPr>
                    </a:p>
                    <a:p>
                      <a:pPr algn="ctr"/>
                      <a:r>
                        <a:rPr lang="en-US" sz="1100" dirty="0">
                          <a:solidFill>
                            <a:schemeClr val="tx1">
                              <a:lumMod val="65000"/>
                              <a:lumOff val="35000"/>
                            </a:schemeClr>
                          </a:solidFill>
                        </a:rPr>
                        <a:t>50%</a:t>
                      </a:r>
                    </a:p>
                  </a:txBody>
                  <a:tcPr marL="81037" marR="81037" marT="40518" marB="40518" anchor="ctr"/>
                </a:tc>
                <a:tc>
                  <a:txBody>
                    <a:bodyPr/>
                    <a:lstStyle/>
                    <a:p>
                      <a:pPr algn="ctr"/>
                      <a:r>
                        <a:rPr lang="en-US" sz="1100" dirty="0">
                          <a:solidFill>
                            <a:schemeClr val="tx1">
                              <a:lumMod val="65000"/>
                              <a:lumOff val="35000"/>
                            </a:schemeClr>
                          </a:solidFill>
                        </a:rPr>
                        <a:t>30% - 0%</a:t>
                      </a:r>
                    </a:p>
                  </a:txBody>
                  <a:tcPr marL="81037" marR="81037" marT="40518" marB="40518" anchor="ctr">
                    <a:solidFill>
                      <a:srgbClr val="CDEAE6"/>
                    </a:solidFill>
                  </a:tcPr>
                </a:tc>
                <a:tc>
                  <a:txBody>
                    <a:bodyPr/>
                    <a:lstStyle/>
                    <a:p>
                      <a:pPr algn="ctr"/>
                      <a:endParaRPr lang="en-US" sz="1100" dirty="0">
                        <a:solidFill>
                          <a:schemeClr val="tx1">
                            <a:lumMod val="65000"/>
                            <a:lumOff val="35000"/>
                          </a:schemeClr>
                        </a:solidFill>
                      </a:endParaRPr>
                    </a:p>
                    <a:p>
                      <a:pPr algn="ctr"/>
                      <a:r>
                        <a:rPr lang="en-US" sz="1100" dirty="0">
                          <a:solidFill>
                            <a:schemeClr val="tx1">
                              <a:lumMod val="65000"/>
                              <a:lumOff val="35000"/>
                            </a:schemeClr>
                          </a:solidFill>
                        </a:rPr>
                        <a:t>20%</a:t>
                      </a:r>
                    </a:p>
                  </a:txBody>
                  <a:tcPr marL="81037" marR="81037" marT="40518" marB="40518" anchor="ctr">
                    <a:solidFill>
                      <a:srgbClr val="CDEAE6"/>
                    </a:solidFill>
                  </a:tcPr>
                </a:tc>
                <a:extLst>
                  <a:ext uri="{0D108BD9-81ED-4DB2-BD59-A6C34878D82A}">
                    <a16:rowId xmlns:a16="http://schemas.microsoft.com/office/drawing/2014/main" val="10007"/>
                  </a:ext>
                </a:extLst>
              </a:tr>
              <a:tr h="370695">
                <a:tc>
                  <a:txBody>
                    <a:bodyPr/>
                    <a:lstStyle/>
                    <a:p>
                      <a:r>
                        <a:rPr lang="en-US" sz="1100" b="1" dirty="0">
                          <a:solidFill>
                            <a:schemeClr val="tx1">
                              <a:lumMod val="65000"/>
                              <a:lumOff val="35000"/>
                            </a:schemeClr>
                          </a:solidFill>
                        </a:rPr>
                        <a:t>Prosthodontic</a:t>
                      </a:r>
                    </a:p>
                    <a:p>
                      <a:r>
                        <a:rPr lang="en-US" sz="1100" b="1" dirty="0">
                          <a:solidFill>
                            <a:schemeClr val="tx1">
                              <a:lumMod val="65000"/>
                              <a:lumOff val="35000"/>
                            </a:schemeClr>
                          </a:solidFill>
                        </a:rPr>
                        <a:t>  - implants</a:t>
                      </a:r>
                    </a:p>
                  </a:txBody>
                  <a:tcPr marL="81037" marR="81037" marT="40518" marB="405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rPr>
                        <a:t>30% - 0%</a:t>
                      </a:r>
                    </a:p>
                  </a:txBody>
                  <a:tcPr marL="81037" marR="81037" marT="40518" marB="40518" anchor="ctr"/>
                </a:tc>
                <a:tc>
                  <a:txBody>
                    <a:bodyPr/>
                    <a:lstStyle/>
                    <a:p>
                      <a:pPr algn="ctr"/>
                      <a:r>
                        <a:rPr lang="en-US" sz="1100" dirty="0">
                          <a:solidFill>
                            <a:schemeClr val="tx1">
                              <a:lumMod val="65000"/>
                              <a:lumOff val="35000"/>
                            </a:schemeClr>
                          </a:solidFill>
                        </a:rPr>
                        <a:t>50%</a:t>
                      </a:r>
                    </a:p>
                  </a:txBody>
                  <a:tcPr marL="81037" marR="81037" marT="40518" marB="40518" anchor="ctr"/>
                </a:tc>
                <a:tc>
                  <a:txBody>
                    <a:bodyPr/>
                    <a:lstStyle/>
                    <a:p>
                      <a:pPr algn="ctr"/>
                      <a:r>
                        <a:rPr lang="en-US" sz="1100" dirty="0">
                          <a:solidFill>
                            <a:schemeClr val="tx1">
                              <a:lumMod val="65000"/>
                              <a:lumOff val="35000"/>
                            </a:schemeClr>
                          </a:solidFill>
                        </a:rPr>
                        <a:t>50%</a:t>
                      </a:r>
                    </a:p>
                  </a:txBody>
                  <a:tcPr marL="81037" marR="81037" marT="40518" marB="405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rPr>
                        <a:t>30% - 0%</a:t>
                      </a:r>
                    </a:p>
                  </a:txBody>
                  <a:tcPr marL="81037" marR="81037" marT="40518" marB="40518" anchor="ctr">
                    <a:solidFill>
                      <a:srgbClr val="DDF1EE"/>
                    </a:solidFill>
                  </a:tcPr>
                </a:tc>
                <a:tc>
                  <a:txBody>
                    <a:bodyPr/>
                    <a:lstStyle/>
                    <a:p>
                      <a:pPr algn="ctr"/>
                      <a:r>
                        <a:rPr lang="en-US" sz="1100" dirty="0">
                          <a:solidFill>
                            <a:schemeClr val="tx1">
                              <a:lumMod val="65000"/>
                              <a:lumOff val="35000"/>
                            </a:schemeClr>
                          </a:solidFill>
                        </a:rPr>
                        <a:t>20%</a:t>
                      </a:r>
                    </a:p>
                  </a:txBody>
                  <a:tcPr marL="81037" marR="81037" marT="40518" marB="40518" anchor="ctr">
                    <a:solidFill>
                      <a:srgbClr val="DDF1EE"/>
                    </a:solidFill>
                  </a:tcPr>
                </a:tc>
                <a:extLst>
                  <a:ext uri="{0D108BD9-81ED-4DB2-BD59-A6C34878D82A}">
                    <a16:rowId xmlns:a16="http://schemas.microsoft.com/office/drawing/2014/main" val="10008"/>
                  </a:ext>
                </a:extLst>
              </a:tr>
              <a:tr h="519965">
                <a:tc>
                  <a:txBody>
                    <a:bodyPr/>
                    <a:lstStyle/>
                    <a:p>
                      <a:r>
                        <a:rPr lang="en-US" sz="1100" b="1" dirty="0">
                          <a:solidFill>
                            <a:schemeClr val="tx1">
                              <a:lumMod val="65000"/>
                              <a:lumOff val="35000"/>
                            </a:schemeClr>
                          </a:solidFill>
                        </a:rPr>
                        <a:t>Orthodontic</a:t>
                      </a:r>
                    </a:p>
                    <a:p>
                      <a:r>
                        <a:rPr lang="en-US" sz="1100" b="1" dirty="0">
                          <a:solidFill>
                            <a:schemeClr val="tx1">
                              <a:lumMod val="65000"/>
                              <a:lumOff val="35000"/>
                            </a:schemeClr>
                          </a:solidFill>
                        </a:rPr>
                        <a:t>(lifetime</a:t>
                      </a:r>
                      <a:r>
                        <a:rPr lang="en-US" sz="1100" b="1" baseline="0" dirty="0">
                          <a:solidFill>
                            <a:schemeClr val="tx1">
                              <a:lumMod val="65000"/>
                              <a:lumOff val="35000"/>
                            </a:schemeClr>
                          </a:solidFill>
                        </a:rPr>
                        <a:t> maximum - $1,800)</a:t>
                      </a:r>
                      <a:endParaRPr lang="en-US" sz="1100" b="1" dirty="0">
                        <a:solidFill>
                          <a:schemeClr val="tx1">
                            <a:lumMod val="65000"/>
                            <a:lumOff val="35000"/>
                          </a:schemeClr>
                        </a:solidFill>
                      </a:endParaRPr>
                    </a:p>
                  </a:txBody>
                  <a:tcPr marL="81037" marR="81037" marT="40518" marB="40518" anchor="ctr"/>
                </a:tc>
                <a:tc>
                  <a:txBody>
                    <a:bodyPr/>
                    <a:lstStyle/>
                    <a:p>
                      <a:pPr algn="ctr"/>
                      <a:r>
                        <a:rPr lang="en-US" sz="1100" dirty="0">
                          <a:solidFill>
                            <a:schemeClr val="tx1">
                              <a:lumMod val="65000"/>
                              <a:lumOff val="35000"/>
                            </a:schemeClr>
                          </a:solidFill>
                        </a:rPr>
                        <a:t>20%</a:t>
                      </a:r>
                    </a:p>
                  </a:txBody>
                  <a:tcPr marL="81037" marR="81037" marT="40518" marB="40518" anchor="ctr"/>
                </a:tc>
                <a:tc>
                  <a:txBody>
                    <a:bodyPr/>
                    <a:lstStyle/>
                    <a:p>
                      <a:pPr algn="ctr"/>
                      <a:r>
                        <a:rPr lang="en-US" sz="1100" dirty="0">
                          <a:solidFill>
                            <a:schemeClr val="tx1">
                              <a:lumMod val="65000"/>
                              <a:lumOff val="35000"/>
                            </a:schemeClr>
                          </a:solidFill>
                        </a:rPr>
                        <a:t>20%</a:t>
                      </a:r>
                    </a:p>
                  </a:txBody>
                  <a:tcPr marL="81037" marR="81037" marT="40518" marB="40518" anchor="ctr"/>
                </a:tc>
                <a:tc>
                  <a:txBody>
                    <a:bodyPr/>
                    <a:lstStyle/>
                    <a:p>
                      <a:pPr algn="ctr"/>
                      <a:r>
                        <a:rPr lang="en-US" sz="1100" dirty="0">
                          <a:solidFill>
                            <a:schemeClr val="tx1">
                              <a:lumMod val="65000"/>
                              <a:lumOff val="35000"/>
                            </a:schemeClr>
                          </a:solidFill>
                        </a:rPr>
                        <a:t>N/A</a:t>
                      </a:r>
                    </a:p>
                  </a:txBody>
                  <a:tcPr marL="81037" marR="81037" marT="40518" marB="405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rPr>
                        <a:t>20%</a:t>
                      </a:r>
                    </a:p>
                  </a:txBody>
                  <a:tcPr marL="81037" marR="81037" marT="40518" marB="40518" anchor="ctr">
                    <a:solidFill>
                      <a:srgbClr val="CDEAE6"/>
                    </a:solidFill>
                  </a:tcPr>
                </a:tc>
                <a:tc>
                  <a:txBody>
                    <a:bodyPr/>
                    <a:lstStyle/>
                    <a:p>
                      <a:pPr algn="ctr"/>
                      <a:r>
                        <a:rPr lang="en-US" sz="1100" dirty="0">
                          <a:solidFill>
                            <a:schemeClr val="tx1">
                              <a:lumMod val="65000"/>
                              <a:lumOff val="35000"/>
                            </a:schemeClr>
                          </a:solidFill>
                        </a:rPr>
                        <a:t>20%</a:t>
                      </a:r>
                    </a:p>
                  </a:txBody>
                  <a:tcPr marL="81037" marR="81037" marT="40518" marB="40518" anchor="ctr">
                    <a:solidFill>
                      <a:srgbClr val="CDEAE6"/>
                    </a:solidFill>
                  </a:tcPr>
                </a:tc>
                <a:extLst>
                  <a:ext uri="{0D108BD9-81ED-4DB2-BD59-A6C34878D82A}">
                    <a16:rowId xmlns:a16="http://schemas.microsoft.com/office/drawing/2014/main" val="10009"/>
                  </a:ext>
                </a:extLst>
              </a:tr>
              <a:tr h="5199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lumMod val="65000"/>
                              <a:lumOff val="35000"/>
                            </a:schemeClr>
                          </a:solidFill>
                          <a:effectLst/>
                          <a:uLnTx/>
                          <a:uFillTx/>
                          <a:latin typeface="+mn-lt"/>
                          <a:ea typeface="+mn-ea"/>
                          <a:cs typeface="+mn-cs"/>
                        </a:rPr>
                        <a:t>Occlusal guards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lumMod val="65000"/>
                              <a:lumOff val="35000"/>
                            </a:schemeClr>
                          </a:solidFill>
                        </a:rPr>
                        <a:t>(night guards*</a:t>
                      </a:r>
                      <a:r>
                        <a:rPr lang="en-US" sz="1100" b="1" baseline="0" dirty="0">
                          <a:solidFill>
                            <a:schemeClr val="tx1">
                              <a:lumMod val="65000"/>
                              <a:lumOff val="35000"/>
                            </a:schemeClr>
                          </a:solidFill>
                        </a:rPr>
                        <a:t> and athletic mouth guards)</a:t>
                      </a:r>
                      <a:endParaRPr lang="en-US" sz="1100" b="1" dirty="0">
                        <a:solidFill>
                          <a:schemeClr val="tx1">
                            <a:lumMod val="65000"/>
                            <a:lumOff val="35000"/>
                          </a:schemeClr>
                        </a:solidFill>
                      </a:endParaRPr>
                    </a:p>
                  </a:txBody>
                  <a:tcPr marL="81037" marR="81037" marT="40518" marB="40518" anchor="ctr"/>
                </a:tc>
                <a:tc>
                  <a:txBody>
                    <a:bodyPr/>
                    <a:lstStyle/>
                    <a:p>
                      <a:pPr algn="ctr"/>
                      <a:r>
                        <a:rPr lang="en-US" sz="1100" dirty="0">
                          <a:solidFill>
                            <a:schemeClr val="tx1">
                              <a:lumMod val="65000"/>
                              <a:lumOff val="35000"/>
                            </a:schemeClr>
                          </a:solidFill>
                        </a:rPr>
                        <a:t>50%</a:t>
                      </a:r>
                    </a:p>
                  </a:txBody>
                  <a:tcPr marL="81037" marR="81037" marT="40518" marB="40518" anchor="ctr"/>
                </a:tc>
                <a:tc>
                  <a:txBody>
                    <a:bodyPr/>
                    <a:lstStyle/>
                    <a:p>
                      <a:pPr algn="ctr"/>
                      <a:r>
                        <a:rPr lang="en-US" sz="1100" dirty="0">
                          <a:solidFill>
                            <a:schemeClr val="tx1">
                              <a:lumMod val="65000"/>
                              <a:lumOff val="35000"/>
                            </a:schemeClr>
                          </a:solidFill>
                        </a:rPr>
                        <a:t>50%</a:t>
                      </a:r>
                    </a:p>
                  </a:txBody>
                  <a:tcPr marL="81037" marR="81037" marT="40518" marB="40518" anchor="ctr"/>
                </a:tc>
                <a:tc>
                  <a:txBody>
                    <a:bodyPr/>
                    <a:lstStyle/>
                    <a:p>
                      <a:pPr algn="ctr"/>
                      <a:r>
                        <a:rPr lang="en-US" sz="1100" dirty="0">
                          <a:solidFill>
                            <a:schemeClr val="tx1">
                              <a:lumMod val="65000"/>
                              <a:lumOff val="35000"/>
                            </a:schemeClr>
                          </a:solidFill>
                        </a:rPr>
                        <a:t>50%</a:t>
                      </a:r>
                    </a:p>
                  </a:txBody>
                  <a:tcPr marL="81037" marR="81037" marT="40518" marB="40518" anchor="ctr"/>
                </a:tc>
                <a:tc>
                  <a:txBody>
                    <a:bodyPr/>
                    <a:lstStyle/>
                    <a:p>
                      <a:pPr algn="ctr"/>
                      <a:r>
                        <a:rPr lang="en-US" sz="1100" dirty="0">
                          <a:solidFill>
                            <a:schemeClr val="tx1">
                              <a:lumMod val="65000"/>
                              <a:lumOff val="35000"/>
                            </a:schemeClr>
                          </a:solidFill>
                        </a:rPr>
                        <a:t>50%</a:t>
                      </a:r>
                    </a:p>
                  </a:txBody>
                  <a:tcPr marL="81037" marR="81037" marT="40518" marB="40518" anchor="ctr">
                    <a:solidFill>
                      <a:srgbClr val="DDF1EE"/>
                    </a:solidFill>
                  </a:tcPr>
                </a:tc>
                <a:tc>
                  <a:txBody>
                    <a:bodyPr/>
                    <a:lstStyle/>
                    <a:p>
                      <a:pPr algn="ctr"/>
                      <a:r>
                        <a:rPr lang="en-US" sz="1100" dirty="0">
                          <a:solidFill>
                            <a:schemeClr val="tx1">
                              <a:lumMod val="65000"/>
                              <a:lumOff val="35000"/>
                            </a:schemeClr>
                          </a:solidFill>
                        </a:rPr>
                        <a:t>50%</a:t>
                      </a:r>
                    </a:p>
                  </a:txBody>
                  <a:tcPr marL="81037" marR="81037" marT="40518" marB="40518" anchor="ctr">
                    <a:solidFill>
                      <a:srgbClr val="DDF1EE"/>
                    </a:solidFill>
                  </a:tcPr>
                </a:tc>
                <a:extLst>
                  <a:ext uri="{0D108BD9-81ED-4DB2-BD59-A6C34878D82A}">
                    <a16:rowId xmlns:a16="http://schemas.microsoft.com/office/drawing/2014/main" val="10010"/>
                  </a:ext>
                </a:extLst>
              </a:tr>
              <a:tr h="3706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lumMod val="65000"/>
                              <a:lumOff val="35000"/>
                            </a:schemeClr>
                          </a:solidFill>
                          <a:effectLst/>
                          <a:uLnTx/>
                          <a:uFillTx/>
                          <a:latin typeface="+mn-lt"/>
                          <a:ea typeface="+mn-ea"/>
                          <a:cs typeface="+mn-cs"/>
                        </a:rPr>
                        <a:t>Nitrous oxide</a:t>
                      </a:r>
                    </a:p>
                    <a:p>
                      <a:endParaRPr lang="en-US" sz="1100" b="1" dirty="0">
                        <a:solidFill>
                          <a:schemeClr val="tx1">
                            <a:lumMod val="65000"/>
                            <a:lumOff val="35000"/>
                          </a:schemeClr>
                        </a:solidFill>
                      </a:endParaRPr>
                    </a:p>
                  </a:txBody>
                  <a:tcPr marL="81037" marR="81037" marT="40518" marB="40518" anchor="ctr"/>
                </a:tc>
                <a:tc>
                  <a:txBody>
                    <a:bodyPr/>
                    <a:lstStyle/>
                    <a:p>
                      <a:pPr algn="ctr"/>
                      <a:r>
                        <a:rPr lang="en-US" sz="1100" dirty="0">
                          <a:solidFill>
                            <a:schemeClr val="tx1">
                              <a:lumMod val="65000"/>
                              <a:lumOff val="35000"/>
                            </a:schemeClr>
                          </a:solidFill>
                        </a:rPr>
                        <a:t>50%</a:t>
                      </a:r>
                    </a:p>
                  </a:txBody>
                  <a:tcPr marL="81037" marR="81037" marT="40518" marB="40518" anchor="ctr"/>
                </a:tc>
                <a:tc>
                  <a:txBody>
                    <a:bodyPr/>
                    <a:lstStyle/>
                    <a:p>
                      <a:pPr algn="ctr"/>
                      <a:r>
                        <a:rPr lang="en-US" sz="1100" dirty="0">
                          <a:solidFill>
                            <a:schemeClr val="tx1">
                              <a:lumMod val="65000"/>
                              <a:lumOff val="35000"/>
                            </a:schemeClr>
                          </a:solidFill>
                        </a:rPr>
                        <a:t>50%</a:t>
                      </a:r>
                    </a:p>
                  </a:txBody>
                  <a:tcPr marL="81037" marR="81037" marT="40518" marB="40518" anchor="ctr"/>
                </a:tc>
                <a:tc>
                  <a:txBody>
                    <a:bodyPr/>
                    <a:lstStyle/>
                    <a:p>
                      <a:pPr algn="ctr"/>
                      <a:r>
                        <a:rPr lang="en-US" sz="1100" dirty="0">
                          <a:solidFill>
                            <a:schemeClr val="tx1">
                              <a:lumMod val="65000"/>
                              <a:lumOff val="35000"/>
                            </a:schemeClr>
                          </a:solidFill>
                        </a:rPr>
                        <a:t>50%</a:t>
                      </a:r>
                    </a:p>
                  </a:txBody>
                  <a:tcPr marL="81037" marR="81037" marT="40518" marB="40518" anchor="ctr"/>
                </a:tc>
                <a:tc>
                  <a:txBody>
                    <a:bodyPr/>
                    <a:lstStyle/>
                    <a:p>
                      <a:pPr algn="ctr"/>
                      <a:r>
                        <a:rPr lang="en-US" sz="1100" dirty="0">
                          <a:solidFill>
                            <a:schemeClr val="tx1">
                              <a:lumMod val="65000"/>
                              <a:lumOff val="35000"/>
                            </a:schemeClr>
                          </a:solidFill>
                        </a:rPr>
                        <a:t>50%</a:t>
                      </a:r>
                    </a:p>
                  </a:txBody>
                  <a:tcPr marL="81037" marR="81037" marT="40518" marB="40518" anchor="ctr">
                    <a:solidFill>
                      <a:srgbClr val="CDEAE6"/>
                    </a:solidFill>
                  </a:tcPr>
                </a:tc>
                <a:tc>
                  <a:txBody>
                    <a:bodyPr/>
                    <a:lstStyle/>
                    <a:p>
                      <a:pPr algn="ctr"/>
                      <a:r>
                        <a:rPr lang="en-US" sz="1100" dirty="0">
                          <a:solidFill>
                            <a:schemeClr val="tx1">
                              <a:lumMod val="65000"/>
                              <a:lumOff val="35000"/>
                            </a:schemeClr>
                          </a:solidFill>
                        </a:rPr>
                        <a:t>50%</a:t>
                      </a:r>
                    </a:p>
                  </a:txBody>
                  <a:tcPr marL="81037" marR="81037" marT="40518" marB="40518" anchor="ctr">
                    <a:solidFill>
                      <a:srgbClr val="CDEAE6"/>
                    </a:solidFill>
                  </a:tcPr>
                </a:tc>
                <a:extLst>
                  <a:ext uri="{0D108BD9-81ED-4DB2-BD59-A6C34878D82A}">
                    <a16:rowId xmlns:a16="http://schemas.microsoft.com/office/drawing/2014/main" val="10011"/>
                  </a:ext>
                </a:extLst>
              </a:tr>
            </a:tbl>
          </a:graphicData>
        </a:graphic>
      </p:graphicFrame>
      <p:sp>
        <p:nvSpPr>
          <p:cNvPr id="10" name="Rectangle 9">
            <a:extLst>
              <a:ext uri="{FF2B5EF4-FFF2-40B4-BE49-F238E27FC236}">
                <a16:creationId xmlns:a16="http://schemas.microsoft.com/office/drawing/2014/main" id="{F9323D4C-5915-4B50-B2D5-403B8F439DC3}"/>
              </a:ext>
            </a:extLst>
          </p:cNvPr>
          <p:cNvSpPr/>
          <p:nvPr/>
        </p:nvSpPr>
        <p:spPr>
          <a:xfrm>
            <a:off x="8001000" y="1447801"/>
            <a:ext cx="1371600" cy="4588372"/>
          </a:xfrm>
          <a:prstGeom prst="rect">
            <a:avLst/>
          </a:prstGeom>
          <a:noFill/>
          <a:ln w="28575">
            <a:solidFill>
              <a:srgbClr val="41B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2522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217A3C-CCA5-4596-8E3B-3FAD17DE3214}"/>
              </a:ext>
            </a:extLst>
          </p:cNvPr>
          <p:cNvSpPr>
            <a:spLocks noGrp="1"/>
          </p:cNvSpPr>
          <p:nvPr>
            <p:ph type="title"/>
          </p:nvPr>
        </p:nvSpPr>
        <p:spPr/>
        <p:txBody>
          <a:bodyPr>
            <a:normAutofit/>
          </a:bodyPr>
          <a:lstStyle/>
          <a:p>
            <a:r>
              <a:rPr lang="en-US" dirty="0">
                <a:solidFill>
                  <a:schemeClr val="tx1">
                    <a:lumMod val="65000"/>
                    <a:lumOff val="35000"/>
                  </a:schemeClr>
                </a:solidFill>
              </a:rPr>
              <a:t>Delta Dental Networks</a:t>
            </a:r>
          </a:p>
        </p:txBody>
      </p:sp>
      <p:sp>
        <p:nvSpPr>
          <p:cNvPr id="2" name="Content Placeholder 1">
            <a:extLst>
              <a:ext uri="{FF2B5EF4-FFF2-40B4-BE49-F238E27FC236}">
                <a16:creationId xmlns:a16="http://schemas.microsoft.com/office/drawing/2014/main" id="{5DA37C4B-427A-4098-B905-2F8E8B24C2E5}"/>
              </a:ext>
            </a:extLst>
          </p:cNvPr>
          <p:cNvSpPr>
            <a:spLocks noGrp="1"/>
          </p:cNvSpPr>
          <p:nvPr>
            <p:ph type="body" idx="1"/>
          </p:nvPr>
        </p:nvSpPr>
        <p:spPr/>
        <p:txBody>
          <a:bodyPr>
            <a:normAutofit/>
          </a:bodyPr>
          <a:lstStyle/>
          <a:p>
            <a:r>
              <a:rPr lang="en-US" sz="2200" dirty="0"/>
              <a:t>The Delta Dental Premier Network (Plans 1, 5 and 6) is the largest dental network in Oregon and nationwide</a:t>
            </a:r>
          </a:p>
          <a:p>
            <a:pPr lvl="1"/>
            <a:r>
              <a:rPr lang="en-US" dirty="0">
                <a:solidFill>
                  <a:schemeClr val="tx1">
                    <a:lumMod val="65000"/>
                    <a:lumOff val="35000"/>
                  </a:schemeClr>
                </a:solidFill>
              </a:rPr>
              <a:t>Over 2,400 providers in Oregon and over 156,000 providers nationwide</a:t>
            </a:r>
          </a:p>
          <a:p>
            <a:r>
              <a:rPr lang="en-US" sz="2200" dirty="0"/>
              <a:t>The Exclusive PPO plan uses the Delta Dental PPO Network</a:t>
            </a:r>
          </a:p>
          <a:p>
            <a:pPr lvl="1"/>
            <a:r>
              <a:rPr lang="en-US" dirty="0">
                <a:solidFill>
                  <a:schemeClr val="tx1">
                    <a:lumMod val="65000"/>
                    <a:lumOff val="35000"/>
                  </a:schemeClr>
                </a:solidFill>
              </a:rPr>
              <a:t>Over 1,300 providers in Oregon and over 112,000 providers nationwide</a:t>
            </a:r>
          </a:p>
          <a:p>
            <a:pPr lvl="1"/>
            <a:r>
              <a:rPr lang="en-US" dirty="0">
                <a:solidFill>
                  <a:schemeClr val="tx1">
                    <a:lumMod val="65000"/>
                    <a:lumOff val="35000"/>
                  </a:schemeClr>
                </a:solidFill>
              </a:rPr>
              <a:t>You must use a Delta Dental PPO provider and there are no out-of-network benefits for these plans</a:t>
            </a:r>
          </a:p>
          <a:p>
            <a:endParaRPr lang="en-US" sz="2200" dirty="0"/>
          </a:p>
        </p:txBody>
      </p:sp>
    </p:spTree>
    <p:extLst>
      <p:ext uri="{BB962C8B-B14F-4D97-AF65-F5344CB8AC3E}">
        <p14:creationId xmlns:p14="http://schemas.microsoft.com/office/powerpoint/2010/main" val="2176140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42E5A9-CCE1-4D9C-BD5B-051CBCAD5F57}"/>
              </a:ext>
            </a:extLst>
          </p:cNvPr>
          <p:cNvSpPr>
            <a:spLocks noGrp="1"/>
          </p:cNvSpPr>
          <p:nvPr>
            <p:ph type="title"/>
          </p:nvPr>
        </p:nvSpPr>
        <p:spPr/>
        <p:txBody>
          <a:bodyPr>
            <a:normAutofit/>
          </a:bodyPr>
          <a:lstStyle/>
          <a:p>
            <a:r>
              <a:rPr lang="en-US" dirty="0">
                <a:solidFill>
                  <a:schemeClr val="tx1">
                    <a:lumMod val="65000"/>
                    <a:lumOff val="35000"/>
                  </a:schemeClr>
                </a:solidFill>
              </a:rPr>
              <a:t>Health through Oral Wellness® (</a:t>
            </a:r>
            <a:r>
              <a:rPr lang="en-US" dirty="0" err="1">
                <a:solidFill>
                  <a:schemeClr val="tx1">
                    <a:lumMod val="65000"/>
                    <a:lumOff val="35000"/>
                  </a:schemeClr>
                </a:solidFill>
              </a:rPr>
              <a:t>HtOW</a:t>
            </a:r>
            <a:r>
              <a:rPr lang="en-US" dirty="0">
                <a:solidFill>
                  <a:schemeClr val="tx1">
                    <a:lumMod val="65000"/>
                    <a:lumOff val="35000"/>
                  </a:schemeClr>
                </a:solidFill>
              </a:rPr>
              <a:t>)</a:t>
            </a:r>
          </a:p>
        </p:txBody>
      </p:sp>
      <p:sp>
        <p:nvSpPr>
          <p:cNvPr id="2" name="Content Placeholder 1">
            <a:extLst>
              <a:ext uri="{FF2B5EF4-FFF2-40B4-BE49-F238E27FC236}">
                <a16:creationId xmlns:a16="http://schemas.microsoft.com/office/drawing/2014/main" id="{AA3022DC-BAB1-477C-87DA-1BDA11DBA59E}"/>
              </a:ext>
            </a:extLst>
          </p:cNvPr>
          <p:cNvSpPr>
            <a:spLocks noGrp="1"/>
          </p:cNvSpPr>
          <p:nvPr>
            <p:ph idx="4294967295"/>
          </p:nvPr>
        </p:nvSpPr>
        <p:spPr>
          <a:xfrm>
            <a:off x="1371600" y="1523999"/>
            <a:ext cx="9605735" cy="4317191"/>
          </a:xfrm>
        </p:spPr>
        <p:txBody>
          <a:bodyPr numCol="2" spcCol="640080">
            <a:noAutofit/>
          </a:bodyPr>
          <a:lstStyle/>
          <a:p>
            <a:r>
              <a:rPr lang="en-US" sz="1500" dirty="0">
                <a:solidFill>
                  <a:schemeClr val="tx1">
                    <a:lumMod val="65000"/>
                    <a:lumOff val="35000"/>
                  </a:schemeClr>
                </a:solidFill>
              </a:rPr>
              <a:t>All OEBB members have access to the HtOW program</a:t>
            </a:r>
          </a:p>
          <a:p>
            <a:pPr lvl="1"/>
            <a:r>
              <a:rPr lang="en-US" sz="1500" dirty="0">
                <a:solidFill>
                  <a:schemeClr val="tx1">
                    <a:lumMod val="65000"/>
                    <a:lumOff val="35000"/>
                  </a:schemeClr>
                </a:solidFill>
              </a:rPr>
              <a:t>Patient-centered wellness program that helps members maintain better oral health through a risk assessment, education and additional evidence-based preventive care</a:t>
            </a:r>
          </a:p>
          <a:p>
            <a:r>
              <a:rPr lang="en-US" sz="1500" dirty="0">
                <a:solidFill>
                  <a:schemeClr val="tx1">
                    <a:lumMod val="65000"/>
                    <a:lumOff val="35000"/>
                  </a:schemeClr>
                </a:solidFill>
              </a:rPr>
              <a:t>Providers participating in the program use an oral health assessment to find out the member’s risk of tooth decay, gum disease and oral cancer</a:t>
            </a:r>
          </a:p>
          <a:p>
            <a:r>
              <a:rPr lang="en-US" sz="1500" dirty="0">
                <a:solidFill>
                  <a:schemeClr val="tx1">
                    <a:lumMod val="65000"/>
                    <a:lumOff val="35000"/>
                  </a:schemeClr>
                </a:solidFill>
              </a:rPr>
              <a:t>Members may qualify for the following services depending on their risk score:</a:t>
            </a:r>
          </a:p>
          <a:p>
            <a:pPr lvl="1"/>
            <a:r>
              <a:rPr lang="en-US" sz="1500" dirty="0">
                <a:solidFill>
                  <a:schemeClr val="tx1">
                    <a:lumMod val="65000"/>
                    <a:lumOff val="35000"/>
                  </a:schemeClr>
                </a:solidFill>
              </a:rPr>
              <a:t>Additional cleanings</a:t>
            </a:r>
          </a:p>
          <a:p>
            <a:pPr lvl="1"/>
            <a:r>
              <a:rPr lang="en-US" sz="1500" dirty="0">
                <a:solidFill>
                  <a:schemeClr val="tx1">
                    <a:lumMod val="65000"/>
                    <a:lumOff val="35000"/>
                  </a:schemeClr>
                </a:solidFill>
              </a:rPr>
              <a:t>Fluoride treatment</a:t>
            </a:r>
          </a:p>
          <a:p>
            <a:pPr lvl="1"/>
            <a:r>
              <a:rPr lang="en-US" sz="1500" dirty="0">
                <a:solidFill>
                  <a:schemeClr val="tx1">
                    <a:lumMod val="65000"/>
                    <a:lumOff val="35000"/>
                  </a:schemeClr>
                </a:solidFill>
              </a:rPr>
              <a:t>Sealants</a:t>
            </a:r>
          </a:p>
          <a:p>
            <a:pPr lvl="1"/>
            <a:r>
              <a:rPr lang="en-US" sz="1500" dirty="0">
                <a:solidFill>
                  <a:schemeClr val="tx1">
                    <a:lumMod val="65000"/>
                    <a:lumOff val="35000"/>
                  </a:schemeClr>
                </a:solidFill>
              </a:rPr>
              <a:t>Periodontal maintenance </a:t>
            </a:r>
          </a:p>
          <a:p>
            <a:pPr lvl="1"/>
            <a:r>
              <a:rPr lang="en-US" sz="1500" dirty="0">
                <a:solidFill>
                  <a:schemeClr val="tx1">
                    <a:lumMod val="65000"/>
                    <a:lumOff val="35000"/>
                  </a:schemeClr>
                </a:solidFill>
              </a:rPr>
              <a:t>Nutritional counseling</a:t>
            </a:r>
          </a:p>
          <a:p>
            <a:pPr lvl="1"/>
            <a:endParaRPr lang="en-US" sz="1500" dirty="0">
              <a:solidFill>
                <a:schemeClr val="tx1">
                  <a:lumMod val="65000"/>
                  <a:lumOff val="35000"/>
                </a:schemeClr>
              </a:solidFill>
            </a:endParaRPr>
          </a:p>
          <a:p>
            <a:pPr lvl="1"/>
            <a:endParaRPr lang="en-US" sz="1500" dirty="0">
              <a:solidFill>
                <a:schemeClr val="tx1">
                  <a:lumMod val="65000"/>
                  <a:lumOff val="35000"/>
                </a:schemeClr>
              </a:solidFill>
            </a:endParaRPr>
          </a:p>
          <a:p>
            <a:pPr lvl="1"/>
            <a:endParaRPr lang="en-US" sz="1500" dirty="0">
              <a:solidFill>
                <a:schemeClr val="tx1">
                  <a:lumMod val="65000"/>
                  <a:lumOff val="35000"/>
                </a:schemeClr>
              </a:solidFill>
            </a:endParaRPr>
          </a:p>
          <a:p>
            <a:pPr lvl="1"/>
            <a:endParaRPr lang="en-US" sz="1500" dirty="0">
              <a:solidFill>
                <a:schemeClr val="tx1">
                  <a:lumMod val="65000"/>
                  <a:lumOff val="35000"/>
                </a:schemeClr>
              </a:solidFill>
            </a:endParaRPr>
          </a:p>
          <a:p>
            <a:r>
              <a:rPr lang="en-US" sz="1500" dirty="0">
                <a:solidFill>
                  <a:schemeClr val="tx1">
                    <a:lumMod val="65000"/>
                    <a:lumOff val="35000"/>
                  </a:schemeClr>
                </a:solidFill>
              </a:rPr>
              <a:t>To see which providers are participating in </a:t>
            </a:r>
            <a:br>
              <a:rPr lang="en-US" sz="1500" dirty="0">
                <a:solidFill>
                  <a:schemeClr val="tx1">
                    <a:lumMod val="65000"/>
                    <a:lumOff val="35000"/>
                  </a:schemeClr>
                </a:solidFill>
              </a:rPr>
            </a:br>
            <a:r>
              <a:rPr lang="en-US" sz="1500" dirty="0" err="1">
                <a:solidFill>
                  <a:schemeClr val="tx1">
                    <a:lumMod val="65000"/>
                    <a:lumOff val="35000"/>
                  </a:schemeClr>
                </a:solidFill>
              </a:rPr>
              <a:t>HtOW</a:t>
            </a:r>
            <a:r>
              <a:rPr lang="en-US" sz="1500" dirty="0">
                <a:solidFill>
                  <a:schemeClr val="tx1">
                    <a:lumMod val="65000"/>
                    <a:lumOff val="35000"/>
                  </a:schemeClr>
                </a:solidFill>
              </a:rPr>
              <a:t>, members can look for a green badge </a:t>
            </a:r>
            <a:br>
              <a:rPr lang="en-US" sz="1500" dirty="0">
                <a:solidFill>
                  <a:schemeClr val="tx1">
                    <a:lumMod val="65000"/>
                    <a:lumOff val="35000"/>
                  </a:schemeClr>
                </a:solidFill>
              </a:rPr>
            </a:br>
            <a:r>
              <a:rPr lang="en-US" sz="1500" dirty="0">
                <a:solidFill>
                  <a:schemeClr val="tx1">
                    <a:lumMod val="65000"/>
                    <a:lumOff val="35000"/>
                  </a:schemeClr>
                </a:solidFill>
              </a:rPr>
              <a:t>shown in Find Care </a:t>
            </a:r>
          </a:p>
          <a:p>
            <a:endParaRPr lang="en-US" sz="1500" dirty="0">
              <a:solidFill>
                <a:schemeClr val="tx1">
                  <a:lumMod val="65000"/>
                  <a:lumOff val="35000"/>
                </a:schemeClr>
              </a:solidFill>
            </a:endParaRPr>
          </a:p>
          <a:p>
            <a:endParaRPr lang="en-US" sz="1500" dirty="0">
              <a:solidFill>
                <a:schemeClr val="tx1">
                  <a:lumMod val="65000"/>
                  <a:lumOff val="35000"/>
                </a:schemeClr>
              </a:solidFill>
            </a:endParaRPr>
          </a:p>
          <a:p>
            <a:endParaRPr lang="en-US" sz="1500" dirty="0">
              <a:solidFill>
                <a:schemeClr val="tx1">
                  <a:lumMod val="65000"/>
                  <a:lumOff val="35000"/>
                </a:schemeClr>
              </a:solidFill>
            </a:endParaRPr>
          </a:p>
          <a:p>
            <a:endParaRPr lang="en-US" sz="1500" dirty="0">
              <a:solidFill>
                <a:schemeClr val="tx1">
                  <a:lumMod val="65000"/>
                  <a:lumOff val="35000"/>
                </a:schemeClr>
              </a:solidFill>
            </a:endParaRPr>
          </a:p>
          <a:p>
            <a:r>
              <a:rPr lang="en-US" sz="1500" dirty="0">
                <a:solidFill>
                  <a:schemeClr val="tx1">
                    <a:lumMod val="65000"/>
                    <a:lumOff val="35000"/>
                  </a:schemeClr>
                </a:solidFill>
              </a:rPr>
              <a:t>If your provider is not registered with for HtOW, you can have them participate by calling our Health through Oral Wellness provider line: </a:t>
            </a:r>
            <a:r>
              <a:rPr lang="en-US" sz="1500" b="1" dirty="0">
                <a:solidFill>
                  <a:schemeClr val="tx1">
                    <a:lumMod val="65000"/>
                    <a:lumOff val="35000"/>
                  </a:schemeClr>
                </a:solidFill>
              </a:rPr>
              <a:t>844-663-4433</a:t>
            </a:r>
          </a:p>
          <a:p>
            <a:r>
              <a:rPr lang="en-US" sz="1500" dirty="0">
                <a:solidFill>
                  <a:schemeClr val="tx1">
                    <a:lumMod val="65000"/>
                    <a:lumOff val="35000"/>
                  </a:schemeClr>
                </a:solidFill>
              </a:rPr>
              <a:t>For more details on HtOW – please see our website: </a:t>
            </a:r>
            <a:r>
              <a:rPr lang="en-US" sz="1500" dirty="0">
                <a:solidFill>
                  <a:srgbClr val="41B04A"/>
                </a:solidFill>
                <a:hlinkClick r:id="rId2">
                  <a:extLst>
                    <a:ext uri="{A12FA001-AC4F-418D-AE19-62706E023703}">
                      <ahyp:hlinkClr xmlns:ahyp="http://schemas.microsoft.com/office/drawing/2018/hyperlinkcolor" val="tx"/>
                    </a:ext>
                  </a:extLst>
                </a:hlinkClick>
              </a:rPr>
              <a:t>deltadentalor.com/oralwellness/members/</a:t>
            </a:r>
            <a:endParaRPr lang="en-US" sz="1500" dirty="0">
              <a:solidFill>
                <a:srgbClr val="41B04A"/>
              </a:solidFill>
            </a:endParaRP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p:txBody>
      </p:sp>
      <p:grpSp>
        <p:nvGrpSpPr>
          <p:cNvPr id="11" name="Group 10">
            <a:extLst>
              <a:ext uri="{FF2B5EF4-FFF2-40B4-BE49-F238E27FC236}">
                <a16:creationId xmlns:a16="http://schemas.microsoft.com/office/drawing/2014/main" id="{80A4D817-4343-44D6-AB45-3E8F9C7BCE19}"/>
              </a:ext>
            </a:extLst>
          </p:cNvPr>
          <p:cNvGrpSpPr/>
          <p:nvPr/>
        </p:nvGrpSpPr>
        <p:grpSpPr>
          <a:xfrm>
            <a:off x="6335306" y="2387195"/>
            <a:ext cx="2925101" cy="1676400"/>
            <a:chOff x="6406971" y="2387195"/>
            <a:chExt cx="2925101" cy="1676400"/>
          </a:xfrm>
        </p:grpSpPr>
        <p:pic>
          <p:nvPicPr>
            <p:cNvPr id="6" name="Picture 5">
              <a:extLst>
                <a:ext uri="{FF2B5EF4-FFF2-40B4-BE49-F238E27FC236}">
                  <a16:creationId xmlns:a16="http://schemas.microsoft.com/office/drawing/2014/main" id="{42CB930F-0ED6-4BFD-8D5A-62D9B90DC5D1}"/>
                </a:ext>
              </a:extLst>
            </p:cNvPr>
            <p:cNvPicPr>
              <a:picLocks noChangeAspect="1"/>
            </p:cNvPicPr>
            <p:nvPr/>
          </p:nvPicPr>
          <p:blipFill rotWithShape="1">
            <a:blip r:embed="rId3"/>
            <a:srcRect t="3570"/>
            <a:stretch/>
          </p:blipFill>
          <p:spPr>
            <a:xfrm>
              <a:off x="6934200" y="2590800"/>
              <a:ext cx="2204944" cy="1269191"/>
            </a:xfrm>
            <a:prstGeom prst="rect">
              <a:avLst/>
            </a:prstGeom>
          </p:spPr>
        </p:pic>
        <p:sp>
          <p:nvSpPr>
            <p:cNvPr id="7" name="Rectangle: Rounded Corners 6">
              <a:extLst>
                <a:ext uri="{FF2B5EF4-FFF2-40B4-BE49-F238E27FC236}">
                  <a16:creationId xmlns:a16="http://schemas.microsoft.com/office/drawing/2014/main" id="{A94939EE-B923-4005-ACAA-93AA6EC07A64}"/>
                </a:ext>
              </a:extLst>
            </p:cNvPr>
            <p:cNvSpPr/>
            <p:nvPr/>
          </p:nvSpPr>
          <p:spPr>
            <a:xfrm>
              <a:off x="6741272" y="2387195"/>
              <a:ext cx="2590800" cy="1676400"/>
            </a:xfrm>
            <a:prstGeom prst="roundRect">
              <a:avLst>
                <a:gd name="adj" fmla="val 1765"/>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ight Arrow 10">
              <a:extLst>
                <a:ext uri="{FF2B5EF4-FFF2-40B4-BE49-F238E27FC236}">
                  <a16:creationId xmlns:a16="http://schemas.microsoft.com/office/drawing/2014/main" id="{77957871-CB43-4D08-B8DE-549D0BF7C251}"/>
                </a:ext>
              </a:extLst>
            </p:cNvPr>
            <p:cNvSpPr/>
            <p:nvPr/>
          </p:nvSpPr>
          <p:spPr>
            <a:xfrm>
              <a:off x="6406971" y="3227998"/>
              <a:ext cx="861533" cy="187490"/>
            </a:xfrm>
            <a:prstGeom prst="rightArrow">
              <a:avLst/>
            </a:prstGeom>
            <a:solidFill>
              <a:srgbClr val="6CC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77302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F5D0BD-08E6-4E43-9F34-9288966E0A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400" t="5600" r="14700"/>
          <a:stretch/>
        </p:blipFill>
        <p:spPr>
          <a:xfrm flipH="1">
            <a:off x="5562600" y="0"/>
            <a:ext cx="6629400" cy="6858000"/>
          </a:xfrm>
          <a:prstGeom prst="rect">
            <a:avLst/>
          </a:prstGeom>
        </p:spPr>
      </p:pic>
      <p:sp>
        <p:nvSpPr>
          <p:cNvPr id="4" name="Title 3">
            <a:extLst>
              <a:ext uri="{FF2B5EF4-FFF2-40B4-BE49-F238E27FC236}">
                <a16:creationId xmlns:a16="http://schemas.microsoft.com/office/drawing/2014/main" id="{32F3758A-1CCF-46B6-90FB-FFDB2493E77C}"/>
              </a:ext>
            </a:extLst>
          </p:cNvPr>
          <p:cNvSpPr>
            <a:spLocks noGrp="1"/>
          </p:cNvSpPr>
          <p:nvPr>
            <p:ph type="ctrTitle"/>
          </p:nvPr>
        </p:nvSpPr>
        <p:spPr>
          <a:xfrm>
            <a:off x="1371600" y="1219200"/>
            <a:ext cx="3597064" cy="1154162"/>
          </a:xfrm>
        </p:spPr>
        <p:txBody>
          <a:bodyPr/>
          <a:lstStyle/>
          <a:p>
            <a:r>
              <a:rPr lang="en-US" sz="3750" dirty="0"/>
              <a:t>Member resources	</a:t>
            </a:r>
          </a:p>
        </p:txBody>
      </p:sp>
      <p:pic>
        <p:nvPicPr>
          <p:cNvPr id="8" name="Picture 7">
            <a:extLst>
              <a:ext uri="{FF2B5EF4-FFF2-40B4-BE49-F238E27FC236}">
                <a16:creationId xmlns:a16="http://schemas.microsoft.com/office/drawing/2014/main" id="{750B5506-FB9C-4465-8680-7AC07B8184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5080" y="5933693"/>
            <a:ext cx="2364652" cy="543307"/>
          </a:xfrm>
          <a:prstGeom prst="rect">
            <a:avLst/>
          </a:prstGeom>
        </p:spPr>
      </p:pic>
    </p:spTree>
    <p:extLst>
      <p:ext uri="{BB962C8B-B14F-4D97-AF65-F5344CB8AC3E}">
        <p14:creationId xmlns:p14="http://schemas.microsoft.com/office/powerpoint/2010/main" val="1996756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4DDD5A9-C15B-4AA4-8025-B892C0E8A365}"/>
              </a:ext>
            </a:extLst>
          </p:cNvPr>
          <p:cNvSpPr/>
          <p:nvPr/>
        </p:nvSpPr>
        <p:spPr>
          <a:xfrm>
            <a:off x="4267200" y="1437397"/>
            <a:ext cx="4694894" cy="4722850"/>
          </a:xfrm>
          <a:prstGeom prst="roundRect">
            <a:avLst>
              <a:gd name="adj" fmla="val 1765"/>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18" name="Group 17">
            <a:extLst>
              <a:ext uri="{FF2B5EF4-FFF2-40B4-BE49-F238E27FC236}">
                <a16:creationId xmlns:a16="http://schemas.microsoft.com/office/drawing/2014/main" id="{64C69512-B5BA-4272-8CAA-545A823B1738}"/>
              </a:ext>
            </a:extLst>
          </p:cNvPr>
          <p:cNvGrpSpPr/>
          <p:nvPr/>
        </p:nvGrpSpPr>
        <p:grpSpPr>
          <a:xfrm>
            <a:off x="4572001" y="1603783"/>
            <a:ext cx="4106461" cy="4282779"/>
            <a:chOff x="2743200" y="1752260"/>
            <a:chExt cx="4106461" cy="4282779"/>
          </a:xfrm>
        </p:grpSpPr>
        <p:pic>
          <p:nvPicPr>
            <p:cNvPr id="13" name="Picture 12">
              <a:extLst>
                <a:ext uri="{FF2B5EF4-FFF2-40B4-BE49-F238E27FC236}">
                  <a16:creationId xmlns:a16="http://schemas.microsoft.com/office/drawing/2014/main" id="{E1977FE5-1566-40A9-836C-188F2933F591}"/>
                </a:ext>
              </a:extLst>
            </p:cNvPr>
            <p:cNvPicPr>
              <a:picLocks noChangeAspect="1"/>
            </p:cNvPicPr>
            <p:nvPr/>
          </p:nvPicPr>
          <p:blipFill rotWithShape="1">
            <a:blip r:embed="rId2"/>
            <a:srcRect l="2447" t="8314" r="810"/>
            <a:stretch/>
          </p:blipFill>
          <p:spPr>
            <a:xfrm>
              <a:off x="2743200" y="1752260"/>
              <a:ext cx="4072339" cy="4282779"/>
            </a:xfrm>
            <a:prstGeom prst="rect">
              <a:avLst/>
            </a:prstGeom>
          </p:spPr>
        </p:pic>
        <p:sp>
          <p:nvSpPr>
            <p:cNvPr id="11" name="Rectangle 10">
              <a:extLst>
                <a:ext uri="{FF2B5EF4-FFF2-40B4-BE49-F238E27FC236}">
                  <a16:creationId xmlns:a16="http://schemas.microsoft.com/office/drawing/2014/main" id="{70BE0056-DEA0-4AF8-B028-65DD74740C18}"/>
                </a:ext>
              </a:extLst>
            </p:cNvPr>
            <p:cNvSpPr/>
            <p:nvPr/>
          </p:nvSpPr>
          <p:spPr>
            <a:xfrm>
              <a:off x="3701459" y="5958840"/>
              <a:ext cx="3148202" cy="76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 name="Title 7">
            <a:extLst>
              <a:ext uri="{FF2B5EF4-FFF2-40B4-BE49-F238E27FC236}">
                <a16:creationId xmlns:a16="http://schemas.microsoft.com/office/drawing/2014/main" id="{5AEFCB82-357F-43DB-9C1B-03E8650498D8}"/>
              </a:ext>
            </a:extLst>
          </p:cNvPr>
          <p:cNvSpPr>
            <a:spLocks noGrp="1"/>
          </p:cNvSpPr>
          <p:nvPr>
            <p:ph type="title"/>
          </p:nvPr>
        </p:nvSpPr>
        <p:spPr/>
        <p:txBody>
          <a:bodyPr>
            <a:normAutofit/>
          </a:bodyPr>
          <a:lstStyle/>
          <a:p>
            <a:r>
              <a:rPr lang="en-US" dirty="0"/>
              <a:t>modahealth.com/</a:t>
            </a:r>
            <a:r>
              <a:rPr lang="en-US" dirty="0" err="1"/>
              <a:t>oebb</a:t>
            </a:r>
            <a:endParaRPr lang="en-US" dirty="0"/>
          </a:p>
        </p:txBody>
      </p:sp>
      <p:sp>
        <p:nvSpPr>
          <p:cNvPr id="6" name="TextBox 5">
            <a:extLst>
              <a:ext uri="{FF2B5EF4-FFF2-40B4-BE49-F238E27FC236}">
                <a16:creationId xmlns:a16="http://schemas.microsoft.com/office/drawing/2014/main" id="{E81536E0-FF0C-4E02-8136-A5773973774C}"/>
              </a:ext>
            </a:extLst>
          </p:cNvPr>
          <p:cNvSpPr txBox="1"/>
          <p:nvPr/>
        </p:nvSpPr>
        <p:spPr>
          <a:xfrm>
            <a:off x="9486852" y="4589097"/>
            <a:ext cx="1121549" cy="738664"/>
          </a:xfrm>
          <a:prstGeom prst="rect">
            <a:avLst/>
          </a:prstGeom>
          <a:noFill/>
        </p:spPr>
        <p:txBody>
          <a:bodyPr wrap="square" rtlCol="0">
            <a:spAutoFit/>
          </a:bodyPr>
          <a:lstStyle/>
          <a:p>
            <a:r>
              <a:rPr lang="en-US" sz="1400" dirty="0">
                <a:solidFill>
                  <a:schemeClr val="tx1">
                    <a:lumMod val="65000"/>
                    <a:lumOff val="35000"/>
                  </a:schemeClr>
                </a:solidFill>
              </a:rPr>
              <a:t>Want more details on Moda 360?</a:t>
            </a:r>
          </a:p>
        </p:txBody>
      </p:sp>
      <p:sp>
        <p:nvSpPr>
          <p:cNvPr id="7" name="TextBox 6">
            <a:extLst>
              <a:ext uri="{FF2B5EF4-FFF2-40B4-BE49-F238E27FC236}">
                <a16:creationId xmlns:a16="http://schemas.microsoft.com/office/drawing/2014/main" id="{2A037929-D536-4E9B-8468-24AA1DA27B4A}"/>
              </a:ext>
            </a:extLst>
          </p:cNvPr>
          <p:cNvSpPr txBox="1"/>
          <p:nvPr/>
        </p:nvSpPr>
        <p:spPr>
          <a:xfrm>
            <a:off x="2438400" y="2231628"/>
            <a:ext cx="1676846" cy="1169551"/>
          </a:xfrm>
          <a:prstGeom prst="rect">
            <a:avLst/>
          </a:prstGeom>
          <a:noFill/>
        </p:spPr>
        <p:txBody>
          <a:bodyPr wrap="square" rtlCol="0">
            <a:spAutoFit/>
          </a:bodyPr>
          <a:lstStyle/>
          <a:p>
            <a:r>
              <a:rPr lang="en-US" sz="1400" dirty="0">
                <a:solidFill>
                  <a:schemeClr val="tx1">
                    <a:lumMod val="65000"/>
                    <a:lumOff val="35000"/>
                  </a:schemeClr>
                </a:solidFill>
              </a:rPr>
              <a:t>Want to learn </a:t>
            </a:r>
            <a:br>
              <a:rPr lang="en-US" sz="1400" dirty="0">
                <a:solidFill>
                  <a:schemeClr val="tx1">
                    <a:lumMod val="65000"/>
                    <a:lumOff val="35000"/>
                  </a:schemeClr>
                </a:solidFill>
              </a:rPr>
            </a:br>
            <a:r>
              <a:rPr lang="en-US" sz="1400" dirty="0">
                <a:solidFill>
                  <a:schemeClr val="tx1">
                    <a:lumMod val="65000"/>
                    <a:lumOff val="35000"/>
                  </a:schemeClr>
                </a:solidFill>
              </a:rPr>
              <a:t>more about </a:t>
            </a:r>
            <a:br>
              <a:rPr lang="en-US" sz="1400" dirty="0">
                <a:solidFill>
                  <a:schemeClr val="tx1">
                    <a:lumMod val="65000"/>
                    <a:lumOff val="35000"/>
                  </a:schemeClr>
                </a:solidFill>
              </a:rPr>
            </a:br>
            <a:r>
              <a:rPr lang="en-US" sz="1400" dirty="0">
                <a:solidFill>
                  <a:schemeClr val="tx1">
                    <a:lumMod val="65000"/>
                    <a:lumOff val="35000"/>
                  </a:schemeClr>
                </a:solidFill>
              </a:rPr>
              <a:t>your wellness resources or behavioral health?</a:t>
            </a:r>
          </a:p>
        </p:txBody>
      </p:sp>
      <p:sp>
        <p:nvSpPr>
          <p:cNvPr id="9" name="TextBox 8">
            <a:extLst>
              <a:ext uri="{FF2B5EF4-FFF2-40B4-BE49-F238E27FC236}">
                <a16:creationId xmlns:a16="http://schemas.microsoft.com/office/drawing/2014/main" id="{B18C3E19-2036-4828-A072-47C57CA451AC}"/>
              </a:ext>
            </a:extLst>
          </p:cNvPr>
          <p:cNvSpPr txBox="1"/>
          <p:nvPr/>
        </p:nvSpPr>
        <p:spPr>
          <a:xfrm>
            <a:off x="2438400" y="4250563"/>
            <a:ext cx="1448734" cy="1600438"/>
          </a:xfrm>
          <a:prstGeom prst="rect">
            <a:avLst/>
          </a:prstGeom>
          <a:noFill/>
        </p:spPr>
        <p:txBody>
          <a:bodyPr wrap="square" rtlCol="0">
            <a:spAutoFit/>
          </a:bodyPr>
          <a:lstStyle/>
          <a:p>
            <a:r>
              <a:rPr lang="en-US" sz="1400" dirty="0">
                <a:solidFill>
                  <a:schemeClr val="tx1">
                    <a:lumMod val="65000"/>
                    <a:lumOff val="35000"/>
                  </a:schemeClr>
                </a:solidFill>
              </a:rPr>
              <a:t>Choosing your PCP 360? You’ll need to log in to your Member Dashboard and look for the </a:t>
            </a:r>
            <a:br>
              <a:rPr lang="en-US" sz="1400" dirty="0">
                <a:solidFill>
                  <a:schemeClr val="tx1">
                    <a:lumMod val="65000"/>
                    <a:lumOff val="35000"/>
                  </a:schemeClr>
                </a:solidFill>
              </a:rPr>
            </a:br>
            <a:r>
              <a:rPr lang="en-US" sz="1400" dirty="0">
                <a:solidFill>
                  <a:schemeClr val="tx1">
                    <a:lumMod val="65000"/>
                    <a:lumOff val="35000"/>
                  </a:schemeClr>
                </a:solidFill>
              </a:rPr>
              <a:t>PCP tab</a:t>
            </a:r>
          </a:p>
        </p:txBody>
      </p:sp>
      <p:sp>
        <p:nvSpPr>
          <p:cNvPr id="10" name="Right Arrow 10">
            <a:extLst>
              <a:ext uri="{FF2B5EF4-FFF2-40B4-BE49-F238E27FC236}">
                <a16:creationId xmlns:a16="http://schemas.microsoft.com/office/drawing/2014/main" id="{2F6E784A-2FE1-4F75-8C1D-71C7150EEE7D}"/>
              </a:ext>
            </a:extLst>
          </p:cNvPr>
          <p:cNvSpPr/>
          <p:nvPr/>
        </p:nvSpPr>
        <p:spPr>
          <a:xfrm>
            <a:off x="3810001" y="4880723"/>
            <a:ext cx="695117" cy="263691"/>
          </a:xfrm>
          <a:prstGeom prst="rightArrow">
            <a:avLst/>
          </a:prstGeom>
          <a:solidFill>
            <a:srgbClr val="6CC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DAEA682-F21E-444B-88FD-5B02030AE7B4}"/>
              </a:ext>
            </a:extLst>
          </p:cNvPr>
          <p:cNvSpPr/>
          <p:nvPr/>
        </p:nvSpPr>
        <p:spPr>
          <a:xfrm>
            <a:off x="7052862" y="4063635"/>
            <a:ext cx="1633939" cy="1899126"/>
          </a:xfrm>
          <a:prstGeom prst="rect">
            <a:avLst/>
          </a:prstGeom>
          <a:noFill/>
          <a:ln>
            <a:solidFill>
              <a:srgbClr val="7CCE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BBABEBA-70D6-4C78-9DB0-0A4C2AFFA305}"/>
              </a:ext>
            </a:extLst>
          </p:cNvPr>
          <p:cNvSpPr/>
          <p:nvPr/>
        </p:nvSpPr>
        <p:spPr>
          <a:xfrm>
            <a:off x="4572001" y="2381363"/>
            <a:ext cx="958259" cy="1676738"/>
          </a:xfrm>
          <a:prstGeom prst="rect">
            <a:avLst/>
          </a:prstGeom>
          <a:noFill/>
          <a:ln>
            <a:solidFill>
              <a:srgbClr val="7CCE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7015713-188D-431A-87F1-175623CD5523}"/>
              </a:ext>
            </a:extLst>
          </p:cNvPr>
          <p:cNvSpPr/>
          <p:nvPr/>
        </p:nvSpPr>
        <p:spPr>
          <a:xfrm>
            <a:off x="4572000" y="4743563"/>
            <a:ext cx="879224" cy="1219199"/>
          </a:xfrm>
          <a:prstGeom prst="rect">
            <a:avLst/>
          </a:prstGeom>
          <a:noFill/>
          <a:ln>
            <a:solidFill>
              <a:srgbClr val="7CCE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0">
            <a:extLst>
              <a:ext uri="{FF2B5EF4-FFF2-40B4-BE49-F238E27FC236}">
                <a16:creationId xmlns:a16="http://schemas.microsoft.com/office/drawing/2014/main" id="{4962B1DF-EF3E-4A49-A75E-1B7B69DD77A1}"/>
              </a:ext>
            </a:extLst>
          </p:cNvPr>
          <p:cNvSpPr/>
          <p:nvPr/>
        </p:nvSpPr>
        <p:spPr>
          <a:xfrm>
            <a:off x="3810001" y="2635831"/>
            <a:ext cx="695117" cy="263691"/>
          </a:xfrm>
          <a:prstGeom prst="rightArrow">
            <a:avLst/>
          </a:prstGeom>
          <a:solidFill>
            <a:srgbClr val="6CC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0">
            <a:extLst>
              <a:ext uri="{FF2B5EF4-FFF2-40B4-BE49-F238E27FC236}">
                <a16:creationId xmlns:a16="http://schemas.microsoft.com/office/drawing/2014/main" id="{BE6BA65C-1EA4-47E0-AA60-E694E414E07C}"/>
              </a:ext>
            </a:extLst>
          </p:cNvPr>
          <p:cNvSpPr/>
          <p:nvPr/>
        </p:nvSpPr>
        <p:spPr>
          <a:xfrm rot="10800000">
            <a:off x="8753684" y="4787092"/>
            <a:ext cx="695117" cy="263691"/>
          </a:xfrm>
          <a:prstGeom prst="rightArrow">
            <a:avLst/>
          </a:prstGeom>
          <a:solidFill>
            <a:srgbClr val="6CC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0931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electronics, different&#10;&#10;Description automatically generated">
            <a:extLst>
              <a:ext uri="{FF2B5EF4-FFF2-40B4-BE49-F238E27FC236}">
                <a16:creationId xmlns:a16="http://schemas.microsoft.com/office/drawing/2014/main" id="{70CC5E10-9CBA-479E-B6AE-1483F0EBE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05000"/>
            <a:ext cx="5410200" cy="3154147"/>
          </a:xfrm>
          <a:prstGeom prst="rect">
            <a:avLst/>
          </a:prstGeom>
        </p:spPr>
      </p:pic>
      <p:sp>
        <p:nvSpPr>
          <p:cNvPr id="4" name="Title 3">
            <a:extLst>
              <a:ext uri="{FF2B5EF4-FFF2-40B4-BE49-F238E27FC236}">
                <a16:creationId xmlns:a16="http://schemas.microsoft.com/office/drawing/2014/main" id="{B1B7E05C-5AA6-4019-A78A-7DC0C4453AFC}"/>
              </a:ext>
            </a:extLst>
          </p:cNvPr>
          <p:cNvSpPr>
            <a:spLocks noGrp="1"/>
          </p:cNvSpPr>
          <p:nvPr>
            <p:ph type="title"/>
          </p:nvPr>
        </p:nvSpPr>
        <p:spPr>
          <a:xfrm>
            <a:off x="1443264" y="685800"/>
            <a:ext cx="9986735" cy="592667"/>
          </a:xfrm>
        </p:spPr>
        <p:txBody>
          <a:bodyPr>
            <a:normAutofit fontScale="90000"/>
          </a:bodyPr>
          <a:lstStyle/>
          <a:p>
            <a:r>
              <a:rPr lang="en-US" dirty="0"/>
              <a:t>Member Dashboard – your personal member website</a:t>
            </a:r>
          </a:p>
        </p:txBody>
      </p:sp>
      <p:sp>
        <p:nvSpPr>
          <p:cNvPr id="2" name="Content Placeholder 1">
            <a:extLst>
              <a:ext uri="{FF2B5EF4-FFF2-40B4-BE49-F238E27FC236}">
                <a16:creationId xmlns:a16="http://schemas.microsoft.com/office/drawing/2014/main" id="{6346CF15-F0A1-49BA-BBD6-588BB2B1CAE3}"/>
              </a:ext>
            </a:extLst>
          </p:cNvPr>
          <p:cNvSpPr>
            <a:spLocks noGrp="1"/>
          </p:cNvSpPr>
          <p:nvPr>
            <p:ph idx="4294967295"/>
          </p:nvPr>
        </p:nvSpPr>
        <p:spPr>
          <a:xfrm>
            <a:off x="1371600" y="1524000"/>
            <a:ext cx="5410200" cy="4724400"/>
          </a:xfrm>
        </p:spPr>
        <p:txBody>
          <a:bodyPr>
            <a:noAutofit/>
          </a:bodyPr>
          <a:lstStyle/>
          <a:p>
            <a:r>
              <a:rPr lang="en-US" sz="1800" dirty="0">
                <a:solidFill>
                  <a:schemeClr val="tx1">
                    <a:lumMod val="65000"/>
                    <a:lumOff val="35000"/>
                  </a:schemeClr>
                </a:solidFill>
              </a:rPr>
              <a:t>See your benefits and Member Handbook</a:t>
            </a:r>
          </a:p>
          <a:p>
            <a:r>
              <a:rPr lang="en-US" sz="1800" dirty="0">
                <a:solidFill>
                  <a:schemeClr val="tx1">
                    <a:lumMod val="65000"/>
                    <a:lumOff val="35000"/>
                  </a:schemeClr>
                </a:solidFill>
              </a:rPr>
              <a:t>Choose a PCP 360</a:t>
            </a:r>
          </a:p>
          <a:p>
            <a:r>
              <a:rPr lang="en-US" sz="1800" dirty="0">
                <a:solidFill>
                  <a:schemeClr val="tx1">
                    <a:lumMod val="65000"/>
                    <a:lumOff val="35000"/>
                  </a:schemeClr>
                </a:solidFill>
              </a:rPr>
              <a:t>Check claims and review electronic </a:t>
            </a:r>
            <a:br>
              <a:rPr lang="en-US" sz="1800" dirty="0">
                <a:solidFill>
                  <a:schemeClr val="tx1">
                    <a:lumMod val="65000"/>
                    <a:lumOff val="35000"/>
                  </a:schemeClr>
                </a:solidFill>
              </a:rPr>
            </a:br>
            <a:r>
              <a:rPr lang="en-US" sz="1800" dirty="0">
                <a:solidFill>
                  <a:schemeClr val="tx1">
                    <a:lumMod val="65000"/>
                    <a:lumOff val="35000"/>
                  </a:schemeClr>
                </a:solidFill>
              </a:rPr>
              <a:t>explanations of benefits (EOBs)</a:t>
            </a:r>
          </a:p>
          <a:p>
            <a:r>
              <a:rPr lang="en-US" sz="1800" dirty="0">
                <a:solidFill>
                  <a:schemeClr val="tx1">
                    <a:lumMod val="65000"/>
                    <a:lumOff val="35000"/>
                  </a:schemeClr>
                </a:solidFill>
              </a:rPr>
              <a:t>Download your member ID card</a:t>
            </a:r>
          </a:p>
          <a:p>
            <a:r>
              <a:rPr lang="en-US" sz="1800" dirty="0">
                <a:solidFill>
                  <a:schemeClr val="tx1">
                    <a:lumMod val="65000"/>
                    <a:lumOff val="35000"/>
                  </a:schemeClr>
                </a:solidFill>
              </a:rPr>
              <a:t>Access member care resources</a:t>
            </a:r>
          </a:p>
          <a:p>
            <a:pPr lvl="1"/>
            <a:r>
              <a:rPr lang="en-US" sz="1800" dirty="0">
                <a:solidFill>
                  <a:schemeClr val="tx1">
                    <a:lumMod val="65000"/>
                    <a:lumOff val="35000"/>
                  </a:schemeClr>
                </a:solidFill>
              </a:rPr>
              <a:t>Health coaching</a:t>
            </a:r>
          </a:p>
          <a:p>
            <a:pPr lvl="1"/>
            <a:r>
              <a:rPr lang="en-US" sz="1800" dirty="0">
                <a:solidFill>
                  <a:schemeClr val="tx1">
                    <a:lumMod val="65000"/>
                    <a:lumOff val="35000"/>
                  </a:schemeClr>
                </a:solidFill>
              </a:rPr>
              <a:t>Prescription Price Check</a:t>
            </a:r>
          </a:p>
          <a:p>
            <a:pPr lvl="1"/>
            <a:r>
              <a:rPr lang="en-US" sz="1800" dirty="0">
                <a:solidFill>
                  <a:schemeClr val="tx1">
                    <a:lumMod val="65000"/>
                    <a:lumOff val="35000"/>
                  </a:schemeClr>
                </a:solidFill>
              </a:rPr>
              <a:t>Healthcare Cost Estimator</a:t>
            </a:r>
          </a:p>
          <a:p>
            <a:r>
              <a:rPr lang="en-US" sz="1800" dirty="0">
                <a:solidFill>
                  <a:schemeClr val="tx1">
                    <a:lumMod val="65000"/>
                    <a:lumOff val="35000"/>
                  </a:schemeClr>
                </a:solidFill>
              </a:rPr>
              <a:t>Access Moda 360 digital resources </a:t>
            </a:r>
          </a:p>
          <a:p>
            <a:pPr lvl="1"/>
            <a:r>
              <a:rPr lang="en-US" sz="1800" dirty="0">
                <a:solidFill>
                  <a:schemeClr val="tx1">
                    <a:lumMod val="65000"/>
                    <a:lumOff val="35000"/>
                  </a:schemeClr>
                </a:solidFill>
              </a:rPr>
              <a:t>Cirrus MD</a:t>
            </a:r>
          </a:p>
          <a:p>
            <a:pPr lvl="1"/>
            <a:r>
              <a:rPr lang="en-US" sz="1800" dirty="0">
                <a:solidFill>
                  <a:schemeClr val="tx1">
                    <a:lumMod val="65000"/>
                    <a:lumOff val="35000"/>
                  </a:schemeClr>
                </a:solidFill>
              </a:rPr>
              <a:t>Meru Health</a:t>
            </a:r>
          </a:p>
          <a:p>
            <a:pPr lvl="1"/>
            <a:r>
              <a:rPr lang="en-US" sz="1800" b="1" dirty="0">
                <a:solidFill>
                  <a:schemeClr val="tx1">
                    <a:lumMod val="65000"/>
                    <a:lumOff val="35000"/>
                  </a:schemeClr>
                </a:solidFill>
              </a:rPr>
              <a:t>*NEW* </a:t>
            </a:r>
            <a:r>
              <a:rPr lang="en-US" sz="1800" dirty="0">
                <a:solidFill>
                  <a:schemeClr val="tx1">
                    <a:lumMod val="65000"/>
                    <a:lumOff val="35000"/>
                  </a:schemeClr>
                </a:solidFill>
              </a:rPr>
              <a:t>Chat with a Moda 360 Health Navigator </a:t>
            </a:r>
          </a:p>
          <a:p>
            <a:endParaRPr lang="en-US" sz="1800" dirty="0">
              <a:solidFill>
                <a:schemeClr val="tx1">
                  <a:lumMod val="65000"/>
                  <a:lumOff val="35000"/>
                </a:schemeClr>
              </a:solidFill>
            </a:endParaRPr>
          </a:p>
        </p:txBody>
      </p:sp>
    </p:spTree>
    <p:extLst>
      <p:ext uri="{BB962C8B-B14F-4D97-AF65-F5344CB8AC3E}">
        <p14:creationId xmlns:p14="http://schemas.microsoft.com/office/powerpoint/2010/main" val="1726973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96A0-7BA2-4207-9476-F5DE122EC999}"/>
              </a:ext>
            </a:extLst>
          </p:cNvPr>
          <p:cNvSpPr>
            <a:spLocks noGrp="1"/>
          </p:cNvSpPr>
          <p:nvPr>
            <p:ph type="title"/>
          </p:nvPr>
        </p:nvSpPr>
        <p:spPr/>
        <p:txBody>
          <a:bodyPr>
            <a:normAutofit fontScale="90000"/>
          </a:bodyPr>
          <a:lstStyle/>
          <a:p>
            <a:r>
              <a:rPr lang="en-US" dirty="0"/>
              <a:t>Find Care – </a:t>
            </a:r>
            <a:r>
              <a:rPr lang="en-US" dirty="0" err="1"/>
              <a:t>Moda</a:t>
            </a:r>
            <a:r>
              <a:rPr lang="en-US" dirty="0"/>
              <a:t> Health’s online provider directory</a:t>
            </a:r>
          </a:p>
        </p:txBody>
      </p:sp>
      <p:grpSp>
        <p:nvGrpSpPr>
          <p:cNvPr id="24" name="Group 23">
            <a:extLst>
              <a:ext uri="{FF2B5EF4-FFF2-40B4-BE49-F238E27FC236}">
                <a16:creationId xmlns:a16="http://schemas.microsoft.com/office/drawing/2014/main" id="{FC0562C2-458A-4B82-991A-B0D2AD2AE14F}"/>
              </a:ext>
            </a:extLst>
          </p:cNvPr>
          <p:cNvGrpSpPr/>
          <p:nvPr/>
        </p:nvGrpSpPr>
        <p:grpSpPr>
          <a:xfrm>
            <a:off x="2362200" y="1524000"/>
            <a:ext cx="8077200" cy="4062287"/>
            <a:chOff x="389155" y="1447800"/>
            <a:chExt cx="8526245" cy="4288127"/>
          </a:xfrm>
        </p:grpSpPr>
        <p:sp>
          <p:nvSpPr>
            <p:cNvPr id="9" name="TextBox 8">
              <a:extLst>
                <a:ext uri="{FF2B5EF4-FFF2-40B4-BE49-F238E27FC236}">
                  <a16:creationId xmlns:a16="http://schemas.microsoft.com/office/drawing/2014/main" id="{DD210AFB-4D42-412D-B9EB-09849A124E45}"/>
                </a:ext>
              </a:extLst>
            </p:cNvPr>
            <p:cNvSpPr txBox="1"/>
            <p:nvPr/>
          </p:nvSpPr>
          <p:spPr>
            <a:xfrm>
              <a:off x="422709" y="5016842"/>
              <a:ext cx="2123377" cy="552308"/>
            </a:xfrm>
            <a:prstGeom prst="rect">
              <a:avLst/>
            </a:prstGeom>
            <a:noFill/>
          </p:spPr>
          <p:txBody>
            <a:bodyPr wrap="square" rtlCol="0">
              <a:spAutoFit/>
            </a:bodyPr>
            <a:lstStyle/>
            <a:p>
              <a:r>
                <a:rPr lang="en-US" sz="1400" dirty="0">
                  <a:solidFill>
                    <a:schemeClr val="tx1">
                      <a:lumMod val="65000"/>
                      <a:lumOff val="35000"/>
                    </a:schemeClr>
                  </a:solidFill>
                </a:rPr>
                <a:t>Click on Find Care on the Moda/OEBB homepage</a:t>
              </a:r>
            </a:p>
          </p:txBody>
        </p:sp>
        <p:pic>
          <p:nvPicPr>
            <p:cNvPr id="10" name="Picture 9">
              <a:extLst>
                <a:ext uri="{FF2B5EF4-FFF2-40B4-BE49-F238E27FC236}">
                  <a16:creationId xmlns:a16="http://schemas.microsoft.com/office/drawing/2014/main" id="{CED82D78-158E-4918-9BDA-25C67F4A1925}"/>
                </a:ext>
              </a:extLst>
            </p:cNvPr>
            <p:cNvPicPr>
              <a:picLocks noChangeAspect="1"/>
            </p:cNvPicPr>
            <p:nvPr/>
          </p:nvPicPr>
          <p:blipFill>
            <a:blip r:embed="rId2"/>
            <a:stretch>
              <a:fillRect/>
            </a:stretch>
          </p:blipFill>
          <p:spPr>
            <a:xfrm>
              <a:off x="4272986" y="1528930"/>
              <a:ext cx="2162052" cy="2600992"/>
            </a:xfrm>
            <a:prstGeom prst="rect">
              <a:avLst/>
            </a:prstGeom>
          </p:spPr>
        </p:pic>
        <p:pic>
          <p:nvPicPr>
            <p:cNvPr id="11" name="Picture 10">
              <a:extLst>
                <a:ext uri="{FF2B5EF4-FFF2-40B4-BE49-F238E27FC236}">
                  <a16:creationId xmlns:a16="http://schemas.microsoft.com/office/drawing/2014/main" id="{575DB840-210B-4737-8FD9-93FF9A5C9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956" y="1851966"/>
              <a:ext cx="965183" cy="918205"/>
            </a:xfrm>
            <a:prstGeom prst="rect">
              <a:avLst/>
            </a:prstGeom>
          </p:spPr>
        </p:pic>
        <p:pic>
          <p:nvPicPr>
            <p:cNvPr id="13" name="Picture 12">
              <a:extLst>
                <a:ext uri="{FF2B5EF4-FFF2-40B4-BE49-F238E27FC236}">
                  <a16:creationId xmlns:a16="http://schemas.microsoft.com/office/drawing/2014/main" id="{8AAEB339-C53F-499B-9FDA-ADCBA9484634}"/>
                </a:ext>
              </a:extLst>
            </p:cNvPr>
            <p:cNvPicPr>
              <a:picLocks noChangeAspect="1"/>
            </p:cNvPicPr>
            <p:nvPr/>
          </p:nvPicPr>
          <p:blipFill>
            <a:blip r:embed="rId4"/>
            <a:stretch>
              <a:fillRect/>
            </a:stretch>
          </p:blipFill>
          <p:spPr>
            <a:xfrm>
              <a:off x="6763711" y="1639970"/>
              <a:ext cx="2075489" cy="2457239"/>
            </a:xfrm>
            <a:prstGeom prst="rect">
              <a:avLst/>
            </a:prstGeom>
            <a:ln>
              <a:noFill/>
            </a:ln>
          </p:spPr>
        </p:pic>
        <p:pic>
          <p:nvPicPr>
            <p:cNvPr id="14" name="Picture 13">
              <a:extLst>
                <a:ext uri="{FF2B5EF4-FFF2-40B4-BE49-F238E27FC236}">
                  <a16:creationId xmlns:a16="http://schemas.microsoft.com/office/drawing/2014/main" id="{34402AA4-5D79-417E-950B-23D9D19065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5274" y="2292998"/>
              <a:ext cx="1033926" cy="983602"/>
            </a:xfrm>
            <a:prstGeom prst="rect">
              <a:avLst/>
            </a:prstGeom>
          </p:spPr>
        </p:pic>
        <p:pic>
          <p:nvPicPr>
            <p:cNvPr id="15" name="Picture 14">
              <a:extLst>
                <a:ext uri="{FF2B5EF4-FFF2-40B4-BE49-F238E27FC236}">
                  <a16:creationId xmlns:a16="http://schemas.microsoft.com/office/drawing/2014/main" id="{429E8A42-B5F8-4C2D-8073-B275FE022721}"/>
                </a:ext>
              </a:extLst>
            </p:cNvPr>
            <p:cNvPicPr>
              <a:picLocks noChangeAspect="1"/>
            </p:cNvPicPr>
            <p:nvPr/>
          </p:nvPicPr>
          <p:blipFill rotWithShape="1">
            <a:blip r:embed="rId6"/>
            <a:srcRect r="2909" b="3804"/>
            <a:stretch/>
          </p:blipFill>
          <p:spPr>
            <a:xfrm>
              <a:off x="4272987" y="4196055"/>
              <a:ext cx="2038907" cy="1383186"/>
            </a:xfrm>
            <a:prstGeom prst="rect">
              <a:avLst/>
            </a:prstGeom>
          </p:spPr>
        </p:pic>
        <p:sp>
          <p:nvSpPr>
            <p:cNvPr id="16" name="Rectangle 15">
              <a:extLst>
                <a:ext uri="{FF2B5EF4-FFF2-40B4-BE49-F238E27FC236}">
                  <a16:creationId xmlns:a16="http://schemas.microsoft.com/office/drawing/2014/main" id="{62BC0F3A-EB62-40EC-8AA2-34F1BFB3DE12}"/>
                </a:ext>
              </a:extLst>
            </p:cNvPr>
            <p:cNvSpPr/>
            <p:nvPr/>
          </p:nvSpPr>
          <p:spPr>
            <a:xfrm>
              <a:off x="459631" y="1535668"/>
              <a:ext cx="3686650" cy="357376"/>
            </a:xfrm>
            <a:prstGeom prst="rect">
              <a:avLst/>
            </a:prstGeom>
          </p:spPr>
          <p:txBody>
            <a:bodyPr wrap="square">
              <a:spAutoFit/>
            </a:bodyPr>
            <a:lstStyle/>
            <a:p>
              <a:r>
                <a:rPr lang="en-US" sz="1600" dirty="0">
                  <a:solidFill>
                    <a:schemeClr val="tx1">
                      <a:lumMod val="65000"/>
                      <a:lumOff val="35000"/>
                    </a:schemeClr>
                  </a:solidFill>
                </a:rPr>
                <a:t>Search for providers in your network</a:t>
              </a:r>
            </a:p>
          </p:txBody>
        </p:sp>
        <p:pic>
          <p:nvPicPr>
            <p:cNvPr id="17" name="Picture 16">
              <a:extLst>
                <a:ext uri="{FF2B5EF4-FFF2-40B4-BE49-F238E27FC236}">
                  <a16:creationId xmlns:a16="http://schemas.microsoft.com/office/drawing/2014/main" id="{51EDFC48-8B2F-4BD5-996B-D01F4C2E33DC}"/>
                </a:ext>
              </a:extLst>
            </p:cNvPr>
            <p:cNvPicPr>
              <a:picLocks noChangeAspect="1"/>
            </p:cNvPicPr>
            <p:nvPr/>
          </p:nvPicPr>
          <p:blipFill rotWithShape="1">
            <a:blip r:embed="rId7"/>
            <a:srcRect t="2771" r="5909" b="300"/>
            <a:stretch/>
          </p:blipFill>
          <p:spPr>
            <a:xfrm>
              <a:off x="6721427" y="4254623"/>
              <a:ext cx="2100012" cy="1383186"/>
            </a:xfrm>
            <a:prstGeom prst="rect">
              <a:avLst/>
            </a:prstGeom>
          </p:spPr>
        </p:pic>
        <p:grpSp>
          <p:nvGrpSpPr>
            <p:cNvPr id="18" name="Group 17">
              <a:extLst>
                <a:ext uri="{FF2B5EF4-FFF2-40B4-BE49-F238E27FC236}">
                  <a16:creationId xmlns:a16="http://schemas.microsoft.com/office/drawing/2014/main" id="{5EC79558-933D-4432-A2D3-4347828F6346}"/>
                </a:ext>
              </a:extLst>
            </p:cNvPr>
            <p:cNvGrpSpPr/>
            <p:nvPr/>
          </p:nvGrpSpPr>
          <p:grpSpPr>
            <a:xfrm>
              <a:off x="533399" y="2019613"/>
              <a:ext cx="3499445" cy="2543862"/>
              <a:chOff x="1182079" y="2105171"/>
              <a:chExt cx="3362904" cy="2499507"/>
            </a:xfrm>
          </p:grpSpPr>
          <p:pic>
            <p:nvPicPr>
              <p:cNvPr id="6" name="Picture 5">
                <a:extLst>
                  <a:ext uri="{FF2B5EF4-FFF2-40B4-BE49-F238E27FC236}">
                    <a16:creationId xmlns:a16="http://schemas.microsoft.com/office/drawing/2014/main" id="{C6965933-79D6-450B-96F0-E3F30114B018}"/>
                  </a:ext>
                </a:extLst>
              </p:cNvPr>
              <p:cNvPicPr>
                <a:picLocks noChangeAspect="1"/>
              </p:cNvPicPr>
              <p:nvPr/>
            </p:nvPicPr>
            <p:blipFill rotWithShape="1">
              <a:blip r:embed="rId8"/>
              <a:srcRect l="1928" t="-624" r="791" b="2890"/>
              <a:stretch/>
            </p:blipFill>
            <p:spPr>
              <a:xfrm>
                <a:off x="1182079" y="2105171"/>
                <a:ext cx="3335760" cy="2372737"/>
              </a:xfrm>
              <a:prstGeom prst="rect">
                <a:avLst/>
              </a:prstGeom>
            </p:spPr>
          </p:pic>
          <p:sp>
            <p:nvSpPr>
              <p:cNvPr id="12" name="Rectangle 11">
                <a:extLst>
                  <a:ext uri="{FF2B5EF4-FFF2-40B4-BE49-F238E27FC236}">
                    <a16:creationId xmlns:a16="http://schemas.microsoft.com/office/drawing/2014/main" id="{A18CF528-A3EA-42F9-9052-2369EBFFDC68}"/>
                  </a:ext>
                </a:extLst>
              </p:cNvPr>
              <p:cNvSpPr/>
              <p:nvPr/>
            </p:nvSpPr>
            <p:spPr>
              <a:xfrm>
                <a:off x="2057400" y="4343400"/>
                <a:ext cx="2487583" cy="2612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ight Arrow 10">
              <a:extLst>
                <a:ext uri="{FF2B5EF4-FFF2-40B4-BE49-F238E27FC236}">
                  <a16:creationId xmlns:a16="http://schemas.microsoft.com/office/drawing/2014/main" id="{D8FE6C63-1E92-4AC0-80B2-75DF8ADC3091}"/>
                </a:ext>
              </a:extLst>
            </p:cNvPr>
            <p:cNvSpPr/>
            <p:nvPr/>
          </p:nvSpPr>
          <p:spPr>
            <a:xfrm rot="16200000">
              <a:off x="642921" y="4667328"/>
              <a:ext cx="523219" cy="177001"/>
            </a:xfrm>
            <a:prstGeom prst="rightArrow">
              <a:avLst/>
            </a:prstGeom>
            <a:solidFill>
              <a:srgbClr val="6CC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7E5B3427-75FB-444E-A55B-018E57851646}"/>
                </a:ext>
              </a:extLst>
            </p:cNvPr>
            <p:cNvSpPr/>
            <p:nvPr/>
          </p:nvSpPr>
          <p:spPr>
            <a:xfrm>
              <a:off x="389155" y="1471827"/>
              <a:ext cx="3751732" cy="4264100"/>
            </a:xfrm>
            <a:prstGeom prst="roundRect">
              <a:avLst>
                <a:gd name="adj" fmla="val 1765"/>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1" name="Rectangle: Rounded Corners 20">
              <a:extLst>
                <a:ext uri="{FF2B5EF4-FFF2-40B4-BE49-F238E27FC236}">
                  <a16:creationId xmlns:a16="http://schemas.microsoft.com/office/drawing/2014/main" id="{D661FDFB-3BC7-4CC3-9E06-648A50FF9470}"/>
                </a:ext>
              </a:extLst>
            </p:cNvPr>
            <p:cNvSpPr/>
            <p:nvPr/>
          </p:nvSpPr>
          <p:spPr>
            <a:xfrm>
              <a:off x="6630204" y="1447800"/>
              <a:ext cx="2285196" cy="4264099"/>
            </a:xfrm>
            <a:prstGeom prst="roundRect">
              <a:avLst>
                <a:gd name="adj" fmla="val 3299"/>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2" name="Rectangle: Rounded Corners 21">
              <a:extLst>
                <a:ext uri="{FF2B5EF4-FFF2-40B4-BE49-F238E27FC236}">
                  <a16:creationId xmlns:a16="http://schemas.microsoft.com/office/drawing/2014/main" id="{386E3A0A-83B5-4D5F-B16A-0760482E2878}"/>
                </a:ext>
              </a:extLst>
            </p:cNvPr>
            <p:cNvSpPr/>
            <p:nvPr/>
          </p:nvSpPr>
          <p:spPr>
            <a:xfrm>
              <a:off x="4246899" y="1471827"/>
              <a:ext cx="2285196" cy="4264099"/>
            </a:xfrm>
            <a:prstGeom prst="roundRect">
              <a:avLst>
                <a:gd name="adj" fmla="val 3299"/>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3" name="Rectangle 22">
              <a:extLst>
                <a:ext uri="{FF2B5EF4-FFF2-40B4-BE49-F238E27FC236}">
                  <a16:creationId xmlns:a16="http://schemas.microsoft.com/office/drawing/2014/main" id="{B3A9ACE5-3730-4FE2-AD3E-082E38B72B14}"/>
                </a:ext>
              </a:extLst>
            </p:cNvPr>
            <p:cNvSpPr/>
            <p:nvPr/>
          </p:nvSpPr>
          <p:spPr>
            <a:xfrm>
              <a:off x="533399" y="2019613"/>
              <a:ext cx="3471199" cy="2414842"/>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53100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2EB997-994D-4657-844B-1B572CCBC0D3}"/>
              </a:ext>
            </a:extLst>
          </p:cNvPr>
          <p:cNvSpPr>
            <a:spLocks noGrp="1"/>
          </p:cNvSpPr>
          <p:nvPr>
            <p:ph type="title"/>
          </p:nvPr>
        </p:nvSpPr>
        <p:spPr/>
        <p:txBody>
          <a:bodyPr/>
          <a:lstStyle/>
          <a:p>
            <a:r>
              <a:rPr lang="en-US" dirty="0"/>
              <a:t>Plans and network options</a:t>
            </a:r>
          </a:p>
        </p:txBody>
      </p:sp>
      <p:sp>
        <p:nvSpPr>
          <p:cNvPr id="2" name="Content Placeholder 1">
            <a:extLst>
              <a:ext uri="{FF2B5EF4-FFF2-40B4-BE49-F238E27FC236}">
                <a16:creationId xmlns:a16="http://schemas.microsoft.com/office/drawing/2014/main" id="{C870FCEF-442E-4C87-8BF3-986A2752D902}"/>
              </a:ext>
            </a:extLst>
          </p:cNvPr>
          <p:cNvSpPr>
            <a:spLocks noGrp="1"/>
          </p:cNvSpPr>
          <p:nvPr>
            <p:ph idx="1"/>
          </p:nvPr>
        </p:nvSpPr>
        <p:spPr/>
        <p:txBody>
          <a:bodyPr>
            <a:noAutofit/>
          </a:bodyPr>
          <a:lstStyle/>
          <a:p>
            <a:r>
              <a:rPr lang="en-US" sz="2000" dirty="0"/>
              <a:t>All </a:t>
            </a:r>
            <a:r>
              <a:rPr lang="en-US" sz="2000" dirty="0" err="1"/>
              <a:t>Moda</a:t>
            </a:r>
            <a:r>
              <a:rPr lang="en-US" sz="2000" dirty="0"/>
              <a:t> Health medical plans 1-7 will use the large Connexus Network</a:t>
            </a:r>
          </a:p>
          <a:p>
            <a:pPr lvl="1"/>
            <a:r>
              <a:rPr lang="en-US" sz="2000" dirty="0"/>
              <a:t>Service area is statewide</a:t>
            </a:r>
          </a:p>
          <a:p>
            <a:pPr lvl="1"/>
            <a:r>
              <a:rPr lang="en-US" sz="2000" dirty="0"/>
              <a:t>Coordinated and non-coordinated-care options</a:t>
            </a:r>
          </a:p>
          <a:p>
            <a:pPr lvl="1"/>
            <a:r>
              <a:rPr lang="en-US" sz="2000" dirty="0" err="1"/>
              <a:t>Moda</a:t>
            </a:r>
            <a:r>
              <a:rPr lang="en-US" sz="2000" dirty="0"/>
              <a:t> 360 with all plans</a:t>
            </a:r>
          </a:p>
          <a:p>
            <a:r>
              <a:rPr lang="en-US" sz="2000" dirty="0"/>
              <a:t>Retirees and COBRA members living outside of the Connexus service area use </a:t>
            </a:r>
            <a:r>
              <a:rPr lang="en-US" sz="2000" dirty="0" err="1"/>
              <a:t>Moda</a:t>
            </a:r>
            <a:r>
              <a:rPr lang="en-US" sz="2000" dirty="0"/>
              <a:t> Health’s rental networks:</a:t>
            </a:r>
          </a:p>
          <a:p>
            <a:pPr lvl="1"/>
            <a:r>
              <a:rPr lang="en-US" sz="2000" dirty="0"/>
              <a:t>First Choice Health Network (FCH) for residents in Washington and Montana (excluding southwest Washington)</a:t>
            </a:r>
          </a:p>
          <a:p>
            <a:pPr lvl="1"/>
            <a:r>
              <a:rPr lang="en-US" sz="2000" dirty="0"/>
              <a:t>The Private HealthCare Systems (PHCS) is available to residents of all other states</a:t>
            </a:r>
          </a:p>
          <a:p>
            <a:r>
              <a:rPr lang="en-US" sz="2000" dirty="0"/>
              <a:t>To search for in-network providers, you can use our online provider directory, Find Care or call a </a:t>
            </a:r>
            <a:r>
              <a:rPr lang="en-US" sz="2000" dirty="0" err="1"/>
              <a:t>Moda</a:t>
            </a:r>
            <a:r>
              <a:rPr lang="en-US" sz="2000" dirty="0"/>
              <a:t> 360 Health Navigator</a:t>
            </a:r>
          </a:p>
          <a:p>
            <a:pPr lvl="1"/>
            <a:endParaRPr lang="en-US" sz="2000" dirty="0"/>
          </a:p>
          <a:p>
            <a:pPr lvl="1"/>
            <a:endParaRPr lang="en-US" sz="2000" dirty="0"/>
          </a:p>
        </p:txBody>
      </p:sp>
    </p:spTree>
    <p:extLst>
      <p:ext uri="{BB962C8B-B14F-4D97-AF65-F5344CB8AC3E}">
        <p14:creationId xmlns:p14="http://schemas.microsoft.com/office/powerpoint/2010/main" val="3367154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64ED67-B348-4AC2-BD02-6E698B735717}"/>
              </a:ext>
            </a:extLst>
          </p:cNvPr>
          <p:cNvSpPr>
            <a:spLocks noGrp="1"/>
          </p:cNvSpPr>
          <p:nvPr>
            <p:ph type="title"/>
          </p:nvPr>
        </p:nvSpPr>
        <p:spPr>
          <a:xfrm>
            <a:off x="3059408" y="685800"/>
            <a:ext cx="9478736" cy="592667"/>
          </a:xfrm>
        </p:spPr>
        <p:txBody>
          <a:bodyPr>
            <a:normAutofit/>
          </a:bodyPr>
          <a:lstStyle/>
          <a:p>
            <a:r>
              <a:rPr lang="en-US" b="0" dirty="0"/>
              <a:t>|</a:t>
            </a:r>
            <a:r>
              <a:rPr lang="en-US" dirty="0"/>
              <a:t>  Health Navigators</a:t>
            </a:r>
          </a:p>
        </p:txBody>
      </p:sp>
      <p:sp>
        <p:nvSpPr>
          <p:cNvPr id="7" name="Rectangle 6">
            <a:extLst>
              <a:ext uri="{FF2B5EF4-FFF2-40B4-BE49-F238E27FC236}">
                <a16:creationId xmlns:a16="http://schemas.microsoft.com/office/drawing/2014/main" id="{391A24F6-F69F-4760-8E64-4064CAD49753}"/>
              </a:ext>
            </a:extLst>
          </p:cNvPr>
          <p:cNvSpPr/>
          <p:nvPr/>
        </p:nvSpPr>
        <p:spPr>
          <a:xfrm>
            <a:off x="1371600" y="1575616"/>
            <a:ext cx="8610600" cy="369332"/>
          </a:xfrm>
          <a:prstGeom prst="rect">
            <a:avLst/>
          </a:prstGeom>
        </p:spPr>
        <p:txBody>
          <a:bodyPr wrap="square">
            <a:spAutoFit/>
          </a:bodyPr>
          <a:lstStyle/>
          <a:p>
            <a:r>
              <a:rPr lang="en-US" dirty="0">
                <a:solidFill>
                  <a:schemeClr val="tx1">
                    <a:lumMod val="65000"/>
                    <a:lumOff val="35000"/>
                  </a:schemeClr>
                </a:solidFill>
              </a:rPr>
              <a:t>Available Monday through Friday from 7:30 a.m. to 5:30 p.m. Pacific time.</a:t>
            </a:r>
          </a:p>
        </p:txBody>
      </p:sp>
      <p:sp>
        <p:nvSpPr>
          <p:cNvPr id="8" name="Rectangle 7">
            <a:extLst>
              <a:ext uri="{FF2B5EF4-FFF2-40B4-BE49-F238E27FC236}">
                <a16:creationId xmlns:a16="http://schemas.microsoft.com/office/drawing/2014/main" id="{B1665C60-BB2D-403F-BC72-5DE90F80280C}"/>
              </a:ext>
            </a:extLst>
          </p:cNvPr>
          <p:cNvSpPr/>
          <p:nvPr/>
        </p:nvSpPr>
        <p:spPr>
          <a:xfrm>
            <a:off x="1439008" y="4495800"/>
            <a:ext cx="8771792" cy="923330"/>
          </a:xfrm>
          <a:prstGeom prst="rect">
            <a:avLst/>
          </a:prstGeom>
        </p:spPr>
        <p:txBody>
          <a:bodyPr wrap="square">
            <a:spAutoFit/>
          </a:bodyPr>
          <a:lstStyle/>
          <a:p>
            <a:r>
              <a:rPr lang="en-US" dirty="0">
                <a:solidFill>
                  <a:schemeClr val="tx1">
                    <a:lumMod val="65000"/>
                    <a:lumOff val="35000"/>
                  </a:schemeClr>
                </a:solidFill>
              </a:rPr>
              <a:t>Or email </a:t>
            </a:r>
            <a:r>
              <a:rPr lang="en-US" dirty="0" err="1">
                <a:solidFill>
                  <a:schemeClr val="tx1">
                    <a:lumMod val="65000"/>
                    <a:lumOff val="35000"/>
                  </a:schemeClr>
                </a:solidFill>
              </a:rPr>
              <a:t>Moda</a:t>
            </a:r>
            <a:r>
              <a:rPr lang="en-US" dirty="0">
                <a:solidFill>
                  <a:schemeClr val="tx1">
                    <a:lumMod val="65000"/>
                    <a:lumOff val="35000"/>
                  </a:schemeClr>
                </a:solidFill>
              </a:rPr>
              <a:t> at </a:t>
            </a:r>
            <a:r>
              <a:rPr lang="en-US" dirty="0">
                <a:solidFill>
                  <a:srgbClr val="AE006E"/>
                </a:solidFill>
                <a:hlinkClick r:id="rId2"/>
              </a:rPr>
              <a:t>OEBBquestions@modahealth.com</a:t>
            </a:r>
            <a:endParaRPr lang="en-US" dirty="0">
              <a:solidFill>
                <a:srgbClr val="AE006E"/>
              </a:solidFill>
            </a:endParaRPr>
          </a:p>
          <a:p>
            <a:endParaRPr lang="en-US" dirty="0">
              <a:solidFill>
                <a:srgbClr val="AE006E"/>
              </a:solidFill>
            </a:endParaRPr>
          </a:p>
          <a:p>
            <a:r>
              <a:rPr lang="en-US" dirty="0">
                <a:solidFill>
                  <a:schemeClr val="tx1">
                    <a:lumMod val="65000"/>
                    <a:lumOff val="35000"/>
                  </a:schemeClr>
                </a:solidFill>
              </a:rPr>
              <a:t>You can also message a Health Navigator instantly through your </a:t>
            </a:r>
            <a:r>
              <a:rPr lang="en-US" dirty="0">
                <a:hlinkClick r:id="rId3"/>
              </a:rPr>
              <a:t>Member Dashboard</a:t>
            </a:r>
            <a:endParaRPr lang="en-US" dirty="0"/>
          </a:p>
        </p:txBody>
      </p:sp>
      <p:sp>
        <p:nvSpPr>
          <p:cNvPr id="9" name="TextBox 8">
            <a:extLst>
              <a:ext uri="{FF2B5EF4-FFF2-40B4-BE49-F238E27FC236}">
                <a16:creationId xmlns:a16="http://schemas.microsoft.com/office/drawing/2014/main" id="{7846DC3C-B1BD-4566-8A39-53C6C177FE54}"/>
              </a:ext>
            </a:extLst>
          </p:cNvPr>
          <p:cNvSpPr txBox="1"/>
          <p:nvPr/>
        </p:nvSpPr>
        <p:spPr>
          <a:xfrm>
            <a:off x="1837784" y="3435289"/>
            <a:ext cx="1784161" cy="646331"/>
          </a:xfrm>
          <a:prstGeom prst="rect">
            <a:avLst/>
          </a:prstGeom>
          <a:noFill/>
        </p:spPr>
        <p:txBody>
          <a:bodyPr wrap="square" rtlCol="0">
            <a:spAutoFit/>
          </a:bodyPr>
          <a:lstStyle/>
          <a:p>
            <a:pPr algn="ctr"/>
            <a:r>
              <a:rPr lang="en-US" b="1" dirty="0">
                <a:solidFill>
                  <a:schemeClr val="tx1">
                    <a:lumMod val="65000"/>
                    <a:lumOff val="35000"/>
                  </a:schemeClr>
                </a:solidFill>
              </a:rPr>
              <a:t>Medical/Vision</a:t>
            </a:r>
          </a:p>
          <a:p>
            <a:pPr algn="ctr"/>
            <a:r>
              <a:rPr lang="en-US" dirty="0">
                <a:solidFill>
                  <a:schemeClr val="tx1">
                    <a:lumMod val="65000"/>
                    <a:lumOff val="35000"/>
                  </a:schemeClr>
                </a:solidFill>
              </a:rPr>
              <a:t>866-923-0409</a:t>
            </a:r>
          </a:p>
        </p:txBody>
      </p:sp>
      <p:sp>
        <p:nvSpPr>
          <p:cNvPr id="10" name="TextBox 9">
            <a:extLst>
              <a:ext uri="{FF2B5EF4-FFF2-40B4-BE49-F238E27FC236}">
                <a16:creationId xmlns:a16="http://schemas.microsoft.com/office/drawing/2014/main" id="{44E46B16-CE57-42B9-8960-1A8088757E38}"/>
              </a:ext>
            </a:extLst>
          </p:cNvPr>
          <p:cNvSpPr txBox="1"/>
          <p:nvPr/>
        </p:nvSpPr>
        <p:spPr>
          <a:xfrm>
            <a:off x="6302699" y="3429000"/>
            <a:ext cx="1942750" cy="646331"/>
          </a:xfrm>
          <a:prstGeom prst="rect">
            <a:avLst/>
          </a:prstGeom>
          <a:noFill/>
        </p:spPr>
        <p:txBody>
          <a:bodyPr wrap="square" rtlCol="0">
            <a:spAutoFit/>
          </a:bodyPr>
          <a:lstStyle/>
          <a:p>
            <a:pPr algn="ctr"/>
            <a:r>
              <a:rPr lang="en-US" b="1" dirty="0">
                <a:solidFill>
                  <a:schemeClr val="tx1">
                    <a:lumMod val="65000"/>
                    <a:lumOff val="35000"/>
                  </a:schemeClr>
                </a:solidFill>
              </a:rPr>
              <a:t>Dental</a:t>
            </a:r>
          </a:p>
          <a:p>
            <a:pPr algn="ctr"/>
            <a:r>
              <a:rPr lang="en-US" dirty="0">
                <a:solidFill>
                  <a:schemeClr val="tx1">
                    <a:lumMod val="65000"/>
                    <a:lumOff val="35000"/>
                  </a:schemeClr>
                </a:solidFill>
              </a:rPr>
              <a:t>866-923-0410</a:t>
            </a:r>
          </a:p>
        </p:txBody>
      </p:sp>
      <p:sp>
        <p:nvSpPr>
          <p:cNvPr id="12" name="TextBox 11">
            <a:extLst>
              <a:ext uri="{FF2B5EF4-FFF2-40B4-BE49-F238E27FC236}">
                <a16:creationId xmlns:a16="http://schemas.microsoft.com/office/drawing/2014/main" id="{E7116A86-5F93-4C1E-9041-1CF3538BFEE4}"/>
              </a:ext>
            </a:extLst>
          </p:cNvPr>
          <p:cNvSpPr txBox="1"/>
          <p:nvPr/>
        </p:nvSpPr>
        <p:spPr>
          <a:xfrm>
            <a:off x="3889227" y="3435289"/>
            <a:ext cx="2057400" cy="646331"/>
          </a:xfrm>
          <a:prstGeom prst="rect">
            <a:avLst/>
          </a:prstGeom>
          <a:noFill/>
        </p:spPr>
        <p:txBody>
          <a:bodyPr wrap="square" rtlCol="0">
            <a:spAutoFit/>
          </a:bodyPr>
          <a:lstStyle/>
          <a:p>
            <a:pPr algn="ctr"/>
            <a:r>
              <a:rPr lang="en-US" b="1" dirty="0">
                <a:solidFill>
                  <a:schemeClr val="tx1">
                    <a:lumMod val="65000"/>
                    <a:lumOff val="35000"/>
                  </a:schemeClr>
                </a:solidFill>
              </a:rPr>
              <a:t>Pharmacy</a:t>
            </a:r>
          </a:p>
          <a:p>
            <a:pPr algn="ctr"/>
            <a:r>
              <a:rPr lang="en-US" dirty="0">
                <a:solidFill>
                  <a:schemeClr val="tx1">
                    <a:lumMod val="65000"/>
                    <a:lumOff val="35000"/>
                  </a:schemeClr>
                </a:solidFill>
              </a:rPr>
              <a:t>866-923-0411</a:t>
            </a:r>
          </a:p>
        </p:txBody>
      </p:sp>
      <p:grpSp>
        <p:nvGrpSpPr>
          <p:cNvPr id="13" name="Group 12">
            <a:extLst>
              <a:ext uri="{FF2B5EF4-FFF2-40B4-BE49-F238E27FC236}">
                <a16:creationId xmlns:a16="http://schemas.microsoft.com/office/drawing/2014/main" id="{94EE5371-C30C-42A0-9820-C3271E9965D8}"/>
              </a:ext>
            </a:extLst>
          </p:cNvPr>
          <p:cNvGrpSpPr/>
          <p:nvPr/>
        </p:nvGrpSpPr>
        <p:grpSpPr>
          <a:xfrm>
            <a:off x="1981200" y="2194280"/>
            <a:ext cx="1149055" cy="1149055"/>
            <a:chOff x="2784976" y="5366099"/>
            <a:chExt cx="887730" cy="887730"/>
          </a:xfrm>
        </p:grpSpPr>
        <p:sp>
          <p:nvSpPr>
            <p:cNvPr id="14" name="object 47">
              <a:extLst>
                <a:ext uri="{FF2B5EF4-FFF2-40B4-BE49-F238E27FC236}">
                  <a16:creationId xmlns:a16="http://schemas.microsoft.com/office/drawing/2014/main" id="{3D89C08F-1C56-4C17-A7C4-1F22C8BB9B25}"/>
                </a:ext>
              </a:extLst>
            </p:cNvPr>
            <p:cNvSpPr/>
            <p:nvPr/>
          </p:nvSpPr>
          <p:spPr>
            <a:xfrm>
              <a:off x="2784976" y="5366099"/>
              <a:ext cx="887730" cy="887730"/>
            </a:xfrm>
            <a:custGeom>
              <a:avLst/>
              <a:gdLst/>
              <a:ahLst/>
              <a:cxnLst/>
              <a:rect l="l" t="t" r="r" b="b"/>
              <a:pathLst>
                <a:path w="887729" h="887729">
                  <a:moveTo>
                    <a:pt x="443572" y="0"/>
                  </a:moveTo>
                  <a:lnTo>
                    <a:pt x="395239" y="2602"/>
                  </a:lnTo>
                  <a:lnTo>
                    <a:pt x="348414" y="10230"/>
                  </a:lnTo>
                  <a:lnTo>
                    <a:pt x="303367" y="22613"/>
                  </a:lnTo>
                  <a:lnTo>
                    <a:pt x="260369" y="39479"/>
                  </a:lnTo>
                  <a:lnTo>
                    <a:pt x="219691" y="60559"/>
                  </a:lnTo>
                  <a:lnTo>
                    <a:pt x="181602" y="85582"/>
                  </a:lnTo>
                  <a:lnTo>
                    <a:pt x="146374" y="114277"/>
                  </a:lnTo>
                  <a:lnTo>
                    <a:pt x="114277" y="146374"/>
                  </a:lnTo>
                  <a:lnTo>
                    <a:pt x="85582" y="181602"/>
                  </a:lnTo>
                  <a:lnTo>
                    <a:pt x="60559" y="219691"/>
                  </a:lnTo>
                  <a:lnTo>
                    <a:pt x="39479" y="260369"/>
                  </a:lnTo>
                  <a:lnTo>
                    <a:pt x="22613" y="303367"/>
                  </a:lnTo>
                  <a:lnTo>
                    <a:pt x="10230" y="348414"/>
                  </a:lnTo>
                  <a:lnTo>
                    <a:pt x="2602" y="395239"/>
                  </a:lnTo>
                  <a:lnTo>
                    <a:pt x="0" y="443572"/>
                  </a:lnTo>
                  <a:lnTo>
                    <a:pt x="2602" y="491905"/>
                  </a:lnTo>
                  <a:lnTo>
                    <a:pt x="10230" y="538731"/>
                  </a:lnTo>
                  <a:lnTo>
                    <a:pt x="22613" y="583777"/>
                  </a:lnTo>
                  <a:lnTo>
                    <a:pt x="39479" y="626776"/>
                  </a:lnTo>
                  <a:lnTo>
                    <a:pt x="60559" y="667454"/>
                  </a:lnTo>
                  <a:lnTo>
                    <a:pt x="85582" y="705543"/>
                  </a:lnTo>
                  <a:lnTo>
                    <a:pt x="114277" y="740771"/>
                  </a:lnTo>
                  <a:lnTo>
                    <a:pt x="146374" y="772868"/>
                  </a:lnTo>
                  <a:lnTo>
                    <a:pt x="181602" y="801563"/>
                  </a:lnTo>
                  <a:lnTo>
                    <a:pt x="219691" y="826586"/>
                  </a:lnTo>
                  <a:lnTo>
                    <a:pt x="260369" y="847666"/>
                  </a:lnTo>
                  <a:lnTo>
                    <a:pt x="303367" y="864532"/>
                  </a:lnTo>
                  <a:lnTo>
                    <a:pt x="348414" y="876915"/>
                  </a:lnTo>
                  <a:lnTo>
                    <a:pt x="395239" y="884543"/>
                  </a:lnTo>
                  <a:lnTo>
                    <a:pt x="443572" y="887145"/>
                  </a:lnTo>
                  <a:lnTo>
                    <a:pt x="491905" y="884543"/>
                  </a:lnTo>
                  <a:lnTo>
                    <a:pt x="538731" y="876915"/>
                  </a:lnTo>
                  <a:lnTo>
                    <a:pt x="583777" y="864532"/>
                  </a:lnTo>
                  <a:lnTo>
                    <a:pt x="626776" y="847666"/>
                  </a:lnTo>
                  <a:lnTo>
                    <a:pt x="667454" y="826586"/>
                  </a:lnTo>
                  <a:lnTo>
                    <a:pt x="705543" y="801563"/>
                  </a:lnTo>
                  <a:lnTo>
                    <a:pt x="740771" y="772868"/>
                  </a:lnTo>
                  <a:lnTo>
                    <a:pt x="772868" y="740771"/>
                  </a:lnTo>
                  <a:lnTo>
                    <a:pt x="801563" y="705543"/>
                  </a:lnTo>
                  <a:lnTo>
                    <a:pt x="826586" y="667454"/>
                  </a:lnTo>
                  <a:lnTo>
                    <a:pt x="847666" y="626776"/>
                  </a:lnTo>
                  <a:lnTo>
                    <a:pt x="864532" y="583777"/>
                  </a:lnTo>
                  <a:lnTo>
                    <a:pt x="876915" y="538731"/>
                  </a:lnTo>
                  <a:lnTo>
                    <a:pt x="884543" y="491905"/>
                  </a:lnTo>
                  <a:lnTo>
                    <a:pt x="887145" y="443572"/>
                  </a:lnTo>
                  <a:lnTo>
                    <a:pt x="884543" y="395239"/>
                  </a:lnTo>
                  <a:lnTo>
                    <a:pt x="876915" y="348414"/>
                  </a:lnTo>
                  <a:lnTo>
                    <a:pt x="864532" y="303367"/>
                  </a:lnTo>
                  <a:lnTo>
                    <a:pt x="847666" y="260369"/>
                  </a:lnTo>
                  <a:lnTo>
                    <a:pt x="826586" y="219691"/>
                  </a:lnTo>
                  <a:lnTo>
                    <a:pt x="801563" y="181602"/>
                  </a:lnTo>
                  <a:lnTo>
                    <a:pt x="772868" y="146374"/>
                  </a:lnTo>
                  <a:lnTo>
                    <a:pt x="740771" y="114277"/>
                  </a:lnTo>
                  <a:lnTo>
                    <a:pt x="705543" y="85582"/>
                  </a:lnTo>
                  <a:lnTo>
                    <a:pt x="667454" y="60559"/>
                  </a:lnTo>
                  <a:lnTo>
                    <a:pt x="626776" y="39479"/>
                  </a:lnTo>
                  <a:lnTo>
                    <a:pt x="583777" y="22613"/>
                  </a:lnTo>
                  <a:lnTo>
                    <a:pt x="538731" y="10230"/>
                  </a:lnTo>
                  <a:lnTo>
                    <a:pt x="491905" y="2602"/>
                  </a:lnTo>
                  <a:lnTo>
                    <a:pt x="443572" y="0"/>
                  </a:lnTo>
                  <a:close/>
                </a:path>
              </a:pathLst>
            </a:custGeom>
            <a:solidFill>
              <a:srgbClr val="00A0AF"/>
            </a:solidFill>
          </p:spPr>
          <p:txBody>
            <a:bodyPr wrap="square" lIns="0" tIns="0" rIns="0" bIns="0" rtlCol="0"/>
            <a:lstStyle/>
            <a:p>
              <a:endParaRPr/>
            </a:p>
          </p:txBody>
        </p:sp>
        <p:pic>
          <p:nvPicPr>
            <p:cNvPr id="16" name="Graphic 15">
              <a:extLst>
                <a:ext uri="{FF2B5EF4-FFF2-40B4-BE49-F238E27FC236}">
                  <a16:creationId xmlns:a16="http://schemas.microsoft.com/office/drawing/2014/main" id="{0081C3DF-DA98-43F8-A267-302F1FC910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21769" y="5413575"/>
              <a:ext cx="781050" cy="781050"/>
            </a:xfrm>
            <a:prstGeom prst="rect">
              <a:avLst/>
            </a:prstGeom>
          </p:spPr>
        </p:pic>
      </p:grpSp>
      <p:grpSp>
        <p:nvGrpSpPr>
          <p:cNvPr id="17" name="Group 16">
            <a:extLst>
              <a:ext uri="{FF2B5EF4-FFF2-40B4-BE49-F238E27FC236}">
                <a16:creationId xmlns:a16="http://schemas.microsoft.com/office/drawing/2014/main" id="{327E090C-0013-4EA2-9763-1B628B033778}"/>
              </a:ext>
            </a:extLst>
          </p:cNvPr>
          <p:cNvGrpSpPr/>
          <p:nvPr/>
        </p:nvGrpSpPr>
        <p:grpSpPr>
          <a:xfrm>
            <a:off x="6699547" y="2194280"/>
            <a:ext cx="1149055" cy="1149055"/>
            <a:chOff x="1737366" y="5429434"/>
            <a:chExt cx="887730" cy="887730"/>
          </a:xfrm>
        </p:grpSpPr>
        <p:sp>
          <p:nvSpPr>
            <p:cNvPr id="18" name="object 39">
              <a:extLst>
                <a:ext uri="{FF2B5EF4-FFF2-40B4-BE49-F238E27FC236}">
                  <a16:creationId xmlns:a16="http://schemas.microsoft.com/office/drawing/2014/main" id="{294A37A6-53AB-47CD-B621-B0DD6D2B0BAC}"/>
                </a:ext>
              </a:extLst>
            </p:cNvPr>
            <p:cNvSpPr/>
            <p:nvPr/>
          </p:nvSpPr>
          <p:spPr>
            <a:xfrm>
              <a:off x="1737366" y="5429434"/>
              <a:ext cx="887730" cy="887730"/>
            </a:xfrm>
            <a:custGeom>
              <a:avLst/>
              <a:gdLst/>
              <a:ahLst/>
              <a:cxnLst/>
              <a:rect l="l" t="t" r="r" b="b"/>
              <a:pathLst>
                <a:path w="887730" h="887729">
                  <a:moveTo>
                    <a:pt x="443560" y="0"/>
                  </a:moveTo>
                  <a:lnTo>
                    <a:pt x="395229" y="2602"/>
                  </a:lnTo>
                  <a:lnTo>
                    <a:pt x="348406" y="10230"/>
                  </a:lnTo>
                  <a:lnTo>
                    <a:pt x="303361" y="22613"/>
                  </a:lnTo>
                  <a:lnTo>
                    <a:pt x="260364" y="39479"/>
                  </a:lnTo>
                  <a:lnTo>
                    <a:pt x="219687" y="60559"/>
                  </a:lnTo>
                  <a:lnTo>
                    <a:pt x="181599" y="85582"/>
                  </a:lnTo>
                  <a:lnTo>
                    <a:pt x="146372" y="114277"/>
                  </a:lnTo>
                  <a:lnTo>
                    <a:pt x="114276" y="146374"/>
                  </a:lnTo>
                  <a:lnTo>
                    <a:pt x="85581" y="181602"/>
                  </a:lnTo>
                  <a:lnTo>
                    <a:pt x="60559" y="219691"/>
                  </a:lnTo>
                  <a:lnTo>
                    <a:pt x="39479" y="260369"/>
                  </a:lnTo>
                  <a:lnTo>
                    <a:pt x="22613" y="303367"/>
                  </a:lnTo>
                  <a:lnTo>
                    <a:pt x="10230" y="348414"/>
                  </a:lnTo>
                  <a:lnTo>
                    <a:pt x="2602" y="395239"/>
                  </a:lnTo>
                  <a:lnTo>
                    <a:pt x="0" y="443572"/>
                  </a:lnTo>
                  <a:lnTo>
                    <a:pt x="2602" y="491905"/>
                  </a:lnTo>
                  <a:lnTo>
                    <a:pt x="10230" y="538731"/>
                  </a:lnTo>
                  <a:lnTo>
                    <a:pt x="22613" y="583777"/>
                  </a:lnTo>
                  <a:lnTo>
                    <a:pt x="39479" y="626776"/>
                  </a:lnTo>
                  <a:lnTo>
                    <a:pt x="60559" y="667454"/>
                  </a:lnTo>
                  <a:lnTo>
                    <a:pt x="85581" y="705543"/>
                  </a:lnTo>
                  <a:lnTo>
                    <a:pt x="114276" y="740771"/>
                  </a:lnTo>
                  <a:lnTo>
                    <a:pt x="146372" y="772868"/>
                  </a:lnTo>
                  <a:lnTo>
                    <a:pt x="181599" y="801563"/>
                  </a:lnTo>
                  <a:lnTo>
                    <a:pt x="219687" y="826586"/>
                  </a:lnTo>
                  <a:lnTo>
                    <a:pt x="260364" y="847666"/>
                  </a:lnTo>
                  <a:lnTo>
                    <a:pt x="303361" y="864532"/>
                  </a:lnTo>
                  <a:lnTo>
                    <a:pt x="348406" y="876915"/>
                  </a:lnTo>
                  <a:lnTo>
                    <a:pt x="395229" y="884543"/>
                  </a:lnTo>
                  <a:lnTo>
                    <a:pt x="443560" y="887145"/>
                  </a:lnTo>
                  <a:lnTo>
                    <a:pt x="491893" y="884543"/>
                  </a:lnTo>
                  <a:lnTo>
                    <a:pt x="538718" y="876915"/>
                  </a:lnTo>
                  <a:lnTo>
                    <a:pt x="583765" y="864532"/>
                  </a:lnTo>
                  <a:lnTo>
                    <a:pt x="626763" y="847666"/>
                  </a:lnTo>
                  <a:lnTo>
                    <a:pt x="667441" y="826586"/>
                  </a:lnTo>
                  <a:lnTo>
                    <a:pt x="705530" y="801563"/>
                  </a:lnTo>
                  <a:lnTo>
                    <a:pt x="740758" y="772868"/>
                  </a:lnTo>
                  <a:lnTo>
                    <a:pt x="772855" y="740771"/>
                  </a:lnTo>
                  <a:lnTo>
                    <a:pt x="801550" y="705543"/>
                  </a:lnTo>
                  <a:lnTo>
                    <a:pt x="826573" y="667454"/>
                  </a:lnTo>
                  <a:lnTo>
                    <a:pt x="847653" y="626776"/>
                  </a:lnTo>
                  <a:lnTo>
                    <a:pt x="864519" y="583777"/>
                  </a:lnTo>
                  <a:lnTo>
                    <a:pt x="876902" y="538731"/>
                  </a:lnTo>
                  <a:lnTo>
                    <a:pt x="884530" y="491905"/>
                  </a:lnTo>
                  <a:lnTo>
                    <a:pt x="887133" y="443572"/>
                  </a:lnTo>
                  <a:lnTo>
                    <a:pt x="884530" y="395239"/>
                  </a:lnTo>
                  <a:lnTo>
                    <a:pt x="876902" y="348414"/>
                  </a:lnTo>
                  <a:lnTo>
                    <a:pt x="864519" y="303367"/>
                  </a:lnTo>
                  <a:lnTo>
                    <a:pt x="847653" y="260369"/>
                  </a:lnTo>
                  <a:lnTo>
                    <a:pt x="826573" y="219691"/>
                  </a:lnTo>
                  <a:lnTo>
                    <a:pt x="801550" y="181602"/>
                  </a:lnTo>
                  <a:lnTo>
                    <a:pt x="772855" y="146374"/>
                  </a:lnTo>
                  <a:lnTo>
                    <a:pt x="740758" y="114277"/>
                  </a:lnTo>
                  <a:lnTo>
                    <a:pt x="705530" y="85582"/>
                  </a:lnTo>
                  <a:lnTo>
                    <a:pt x="667441" y="60559"/>
                  </a:lnTo>
                  <a:lnTo>
                    <a:pt x="626763" y="39479"/>
                  </a:lnTo>
                  <a:lnTo>
                    <a:pt x="583765" y="22613"/>
                  </a:lnTo>
                  <a:lnTo>
                    <a:pt x="538718" y="10230"/>
                  </a:lnTo>
                  <a:lnTo>
                    <a:pt x="491893" y="2602"/>
                  </a:lnTo>
                  <a:lnTo>
                    <a:pt x="443560" y="0"/>
                  </a:lnTo>
                  <a:close/>
                </a:path>
              </a:pathLst>
            </a:custGeom>
            <a:solidFill>
              <a:srgbClr val="00A0AF"/>
            </a:solidFill>
          </p:spPr>
          <p:txBody>
            <a:bodyPr wrap="square" lIns="0" tIns="0" rIns="0" bIns="0" rtlCol="0"/>
            <a:lstStyle/>
            <a:p>
              <a:endParaRPr/>
            </a:p>
          </p:txBody>
        </p:sp>
        <p:pic>
          <p:nvPicPr>
            <p:cNvPr id="19" name="Graphic 18">
              <a:extLst>
                <a:ext uri="{FF2B5EF4-FFF2-40B4-BE49-F238E27FC236}">
                  <a16:creationId xmlns:a16="http://schemas.microsoft.com/office/drawing/2014/main" id="{E4B962D8-F8FB-43A9-A8BC-A38A79DA75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5552" y="5488225"/>
              <a:ext cx="781050" cy="781050"/>
            </a:xfrm>
            <a:prstGeom prst="rect">
              <a:avLst/>
            </a:prstGeom>
          </p:spPr>
        </p:pic>
      </p:grpSp>
      <p:grpSp>
        <p:nvGrpSpPr>
          <p:cNvPr id="20" name="Group 19">
            <a:extLst>
              <a:ext uri="{FF2B5EF4-FFF2-40B4-BE49-F238E27FC236}">
                <a16:creationId xmlns:a16="http://schemas.microsoft.com/office/drawing/2014/main" id="{5E1A74BE-9F42-4AE2-8DD1-832721E9EFFD}"/>
              </a:ext>
            </a:extLst>
          </p:cNvPr>
          <p:cNvGrpSpPr/>
          <p:nvPr/>
        </p:nvGrpSpPr>
        <p:grpSpPr>
          <a:xfrm>
            <a:off x="4343400" y="2194280"/>
            <a:ext cx="1149055" cy="1149055"/>
            <a:chOff x="10479528" y="5366099"/>
            <a:chExt cx="887730" cy="887730"/>
          </a:xfrm>
        </p:grpSpPr>
        <p:sp>
          <p:nvSpPr>
            <p:cNvPr id="21" name="object 50">
              <a:extLst>
                <a:ext uri="{FF2B5EF4-FFF2-40B4-BE49-F238E27FC236}">
                  <a16:creationId xmlns:a16="http://schemas.microsoft.com/office/drawing/2014/main" id="{BC6F1127-A686-4A35-A4D9-9A545D9870B5}"/>
                </a:ext>
              </a:extLst>
            </p:cNvPr>
            <p:cNvSpPr/>
            <p:nvPr/>
          </p:nvSpPr>
          <p:spPr>
            <a:xfrm>
              <a:off x="10479528" y="5366099"/>
              <a:ext cx="887730" cy="887730"/>
            </a:xfrm>
            <a:custGeom>
              <a:avLst/>
              <a:gdLst/>
              <a:ahLst/>
              <a:cxnLst/>
              <a:rect l="l" t="t" r="r" b="b"/>
              <a:pathLst>
                <a:path w="887729" h="887729">
                  <a:moveTo>
                    <a:pt x="443572" y="0"/>
                  </a:moveTo>
                  <a:lnTo>
                    <a:pt x="395239" y="2602"/>
                  </a:lnTo>
                  <a:lnTo>
                    <a:pt x="348414" y="10230"/>
                  </a:lnTo>
                  <a:lnTo>
                    <a:pt x="303367" y="22613"/>
                  </a:lnTo>
                  <a:lnTo>
                    <a:pt x="260369" y="39479"/>
                  </a:lnTo>
                  <a:lnTo>
                    <a:pt x="219691" y="60559"/>
                  </a:lnTo>
                  <a:lnTo>
                    <a:pt x="181602" y="85582"/>
                  </a:lnTo>
                  <a:lnTo>
                    <a:pt x="146374" y="114277"/>
                  </a:lnTo>
                  <a:lnTo>
                    <a:pt x="114277" y="146374"/>
                  </a:lnTo>
                  <a:lnTo>
                    <a:pt x="85582" y="181602"/>
                  </a:lnTo>
                  <a:lnTo>
                    <a:pt x="60559" y="219691"/>
                  </a:lnTo>
                  <a:lnTo>
                    <a:pt x="39479" y="260369"/>
                  </a:lnTo>
                  <a:lnTo>
                    <a:pt x="22613" y="303367"/>
                  </a:lnTo>
                  <a:lnTo>
                    <a:pt x="10230" y="348414"/>
                  </a:lnTo>
                  <a:lnTo>
                    <a:pt x="2602" y="395239"/>
                  </a:lnTo>
                  <a:lnTo>
                    <a:pt x="0" y="443572"/>
                  </a:lnTo>
                  <a:lnTo>
                    <a:pt x="2602" y="491905"/>
                  </a:lnTo>
                  <a:lnTo>
                    <a:pt x="10230" y="538731"/>
                  </a:lnTo>
                  <a:lnTo>
                    <a:pt x="22613" y="583777"/>
                  </a:lnTo>
                  <a:lnTo>
                    <a:pt x="39479" y="626776"/>
                  </a:lnTo>
                  <a:lnTo>
                    <a:pt x="60559" y="667454"/>
                  </a:lnTo>
                  <a:lnTo>
                    <a:pt x="85582" y="705543"/>
                  </a:lnTo>
                  <a:lnTo>
                    <a:pt x="114277" y="740771"/>
                  </a:lnTo>
                  <a:lnTo>
                    <a:pt x="146374" y="772868"/>
                  </a:lnTo>
                  <a:lnTo>
                    <a:pt x="181602" y="801563"/>
                  </a:lnTo>
                  <a:lnTo>
                    <a:pt x="219691" y="826586"/>
                  </a:lnTo>
                  <a:lnTo>
                    <a:pt x="260369" y="847666"/>
                  </a:lnTo>
                  <a:lnTo>
                    <a:pt x="303367" y="864532"/>
                  </a:lnTo>
                  <a:lnTo>
                    <a:pt x="348414" y="876915"/>
                  </a:lnTo>
                  <a:lnTo>
                    <a:pt x="395239" y="884543"/>
                  </a:lnTo>
                  <a:lnTo>
                    <a:pt x="443572" y="887145"/>
                  </a:lnTo>
                  <a:lnTo>
                    <a:pt x="491905" y="884543"/>
                  </a:lnTo>
                  <a:lnTo>
                    <a:pt x="538731" y="876915"/>
                  </a:lnTo>
                  <a:lnTo>
                    <a:pt x="583777" y="864532"/>
                  </a:lnTo>
                  <a:lnTo>
                    <a:pt x="626776" y="847666"/>
                  </a:lnTo>
                  <a:lnTo>
                    <a:pt x="667454" y="826586"/>
                  </a:lnTo>
                  <a:lnTo>
                    <a:pt x="705543" y="801563"/>
                  </a:lnTo>
                  <a:lnTo>
                    <a:pt x="740771" y="772868"/>
                  </a:lnTo>
                  <a:lnTo>
                    <a:pt x="772868" y="740771"/>
                  </a:lnTo>
                  <a:lnTo>
                    <a:pt x="801563" y="705543"/>
                  </a:lnTo>
                  <a:lnTo>
                    <a:pt x="826586" y="667454"/>
                  </a:lnTo>
                  <a:lnTo>
                    <a:pt x="847666" y="626776"/>
                  </a:lnTo>
                  <a:lnTo>
                    <a:pt x="864532" y="583777"/>
                  </a:lnTo>
                  <a:lnTo>
                    <a:pt x="876915" y="538731"/>
                  </a:lnTo>
                  <a:lnTo>
                    <a:pt x="884543" y="491905"/>
                  </a:lnTo>
                  <a:lnTo>
                    <a:pt x="887145" y="443572"/>
                  </a:lnTo>
                  <a:lnTo>
                    <a:pt x="884543" y="395239"/>
                  </a:lnTo>
                  <a:lnTo>
                    <a:pt x="876915" y="348414"/>
                  </a:lnTo>
                  <a:lnTo>
                    <a:pt x="864532" y="303367"/>
                  </a:lnTo>
                  <a:lnTo>
                    <a:pt x="847666" y="260369"/>
                  </a:lnTo>
                  <a:lnTo>
                    <a:pt x="826586" y="219691"/>
                  </a:lnTo>
                  <a:lnTo>
                    <a:pt x="801563" y="181602"/>
                  </a:lnTo>
                  <a:lnTo>
                    <a:pt x="772868" y="146374"/>
                  </a:lnTo>
                  <a:lnTo>
                    <a:pt x="740771" y="114277"/>
                  </a:lnTo>
                  <a:lnTo>
                    <a:pt x="705543" y="85582"/>
                  </a:lnTo>
                  <a:lnTo>
                    <a:pt x="667454" y="60559"/>
                  </a:lnTo>
                  <a:lnTo>
                    <a:pt x="626776" y="39479"/>
                  </a:lnTo>
                  <a:lnTo>
                    <a:pt x="583777" y="22613"/>
                  </a:lnTo>
                  <a:lnTo>
                    <a:pt x="538731" y="10230"/>
                  </a:lnTo>
                  <a:lnTo>
                    <a:pt x="491905" y="2602"/>
                  </a:lnTo>
                  <a:lnTo>
                    <a:pt x="443572" y="0"/>
                  </a:lnTo>
                  <a:close/>
                </a:path>
              </a:pathLst>
            </a:custGeom>
            <a:solidFill>
              <a:srgbClr val="00A0AF"/>
            </a:solidFill>
          </p:spPr>
          <p:txBody>
            <a:bodyPr wrap="square" lIns="0" tIns="0" rIns="0" bIns="0" rtlCol="0"/>
            <a:lstStyle/>
            <a:p>
              <a:endParaRPr/>
            </a:p>
          </p:txBody>
        </p:sp>
        <p:pic>
          <p:nvPicPr>
            <p:cNvPr id="22" name="Graphic 21">
              <a:extLst>
                <a:ext uri="{FF2B5EF4-FFF2-40B4-BE49-F238E27FC236}">
                  <a16:creationId xmlns:a16="http://schemas.microsoft.com/office/drawing/2014/main" id="{9B7E1781-2A92-40B6-8023-FE2381BF94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40746" y="5419439"/>
              <a:ext cx="781050" cy="781050"/>
            </a:xfrm>
            <a:prstGeom prst="rect">
              <a:avLst/>
            </a:prstGeom>
          </p:spPr>
        </p:pic>
      </p:grpSp>
      <p:pic>
        <p:nvPicPr>
          <p:cNvPr id="23" name="Picture 22" descr="Logo&#10;&#10;Description automatically generated">
            <a:extLst>
              <a:ext uri="{FF2B5EF4-FFF2-40B4-BE49-F238E27FC236}">
                <a16:creationId xmlns:a16="http://schemas.microsoft.com/office/drawing/2014/main" id="{7F359995-613B-49A8-9622-CD8650423F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9208" y="753712"/>
            <a:ext cx="1371600" cy="524755"/>
          </a:xfrm>
          <a:prstGeom prst="rect">
            <a:avLst/>
          </a:prstGeom>
        </p:spPr>
      </p:pic>
    </p:spTree>
    <p:extLst>
      <p:ext uri="{BB962C8B-B14F-4D97-AF65-F5344CB8AC3E}">
        <p14:creationId xmlns:p14="http://schemas.microsoft.com/office/powerpoint/2010/main" val="289214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0AA-FC11-446A-BAD5-C16A49C54CAB}"/>
              </a:ext>
            </a:extLst>
          </p:cNvPr>
          <p:cNvSpPr>
            <a:spLocks noGrp="1"/>
          </p:cNvSpPr>
          <p:nvPr>
            <p:ph type="title" idx="4294967295"/>
          </p:nvPr>
        </p:nvSpPr>
        <p:spPr>
          <a:xfrm>
            <a:off x="2743200" y="2057400"/>
            <a:ext cx="6171316" cy="1551707"/>
          </a:xfrm>
        </p:spPr>
        <p:txBody>
          <a:bodyPr>
            <a:normAutofit fontScale="90000"/>
          </a:bodyPr>
          <a:lstStyle/>
          <a:p>
            <a:pPr algn="ctr"/>
            <a:r>
              <a:rPr lang="en-US" sz="10000" dirty="0">
                <a:solidFill>
                  <a:schemeClr val="bg2">
                    <a:lumMod val="50000"/>
                  </a:schemeClr>
                </a:solidFill>
              </a:rPr>
              <a:t>Thank you</a:t>
            </a:r>
          </a:p>
        </p:txBody>
      </p:sp>
    </p:spTree>
    <p:extLst>
      <p:ext uri="{BB962C8B-B14F-4D97-AF65-F5344CB8AC3E}">
        <p14:creationId xmlns:p14="http://schemas.microsoft.com/office/powerpoint/2010/main" val="3055539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7564E-CEEB-4FDF-B4BE-570108B560E2}"/>
              </a:ext>
            </a:extLst>
          </p:cNvPr>
          <p:cNvSpPr>
            <a:spLocks noGrp="1"/>
          </p:cNvSpPr>
          <p:nvPr>
            <p:ph type="title"/>
          </p:nvPr>
        </p:nvSpPr>
        <p:spPr/>
        <p:txBody>
          <a:bodyPr>
            <a:normAutofit/>
          </a:bodyPr>
          <a:lstStyle/>
          <a:p>
            <a:r>
              <a:rPr lang="en-US" dirty="0" err="1"/>
              <a:t>Moda</a:t>
            </a:r>
            <a:r>
              <a:rPr lang="en-US" dirty="0"/>
              <a:t> Health medical plans</a:t>
            </a:r>
          </a:p>
        </p:txBody>
      </p:sp>
      <p:graphicFrame>
        <p:nvGraphicFramePr>
          <p:cNvPr id="6" name="Table 5">
            <a:extLst>
              <a:ext uri="{FF2B5EF4-FFF2-40B4-BE49-F238E27FC236}">
                <a16:creationId xmlns:a16="http://schemas.microsoft.com/office/drawing/2014/main" id="{036258AB-0F69-4775-A744-11CD1A9186AE}"/>
              </a:ext>
            </a:extLst>
          </p:cNvPr>
          <p:cNvGraphicFramePr>
            <a:graphicFrameLocks noGrp="1"/>
          </p:cNvGraphicFramePr>
          <p:nvPr>
            <p:extLst>
              <p:ext uri="{D42A27DB-BD31-4B8C-83A1-F6EECF244321}">
                <p14:modId xmlns:p14="http://schemas.microsoft.com/office/powerpoint/2010/main" val="3424848842"/>
              </p:ext>
            </p:extLst>
          </p:nvPr>
        </p:nvGraphicFramePr>
        <p:xfrm>
          <a:off x="1514450" y="1277620"/>
          <a:ext cx="9077350" cy="3777919"/>
        </p:xfrm>
        <a:graphic>
          <a:graphicData uri="http://schemas.openxmlformats.org/drawingml/2006/table">
            <a:tbl>
              <a:tblPr firstRow="1" bandRow="1">
                <a:tableStyleId>{21E4AEA4-8DFA-4A89-87EB-49C32662AFE0}</a:tableStyleId>
              </a:tblPr>
              <a:tblGrid>
                <a:gridCol w="916305">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903951">
                  <a:extLst>
                    <a:ext uri="{9D8B030D-6E8A-4147-A177-3AD203B41FA5}">
                      <a16:colId xmlns:a16="http://schemas.microsoft.com/office/drawing/2014/main" val="20005"/>
                    </a:ext>
                  </a:extLst>
                </a:gridCol>
                <a:gridCol w="772449">
                  <a:extLst>
                    <a:ext uri="{9D8B030D-6E8A-4147-A177-3AD203B41FA5}">
                      <a16:colId xmlns:a16="http://schemas.microsoft.com/office/drawing/2014/main" val="20006"/>
                    </a:ext>
                  </a:extLst>
                </a:gridCol>
                <a:gridCol w="813906">
                  <a:extLst>
                    <a:ext uri="{9D8B030D-6E8A-4147-A177-3AD203B41FA5}">
                      <a16:colId xmlns:a16="http://schemas.microsoft.com/office/drawing/2014/main" val="20007"/>
                    </a:ext>
                  </a:extLst>
                </a:gridCol>
                <a:gridCol w="862494">
                  <a:extLst>
                    <a:ext uri="{9D8B030D-6E8A-4147-A177-3AD203B41FA5}">
                      <a16:colId xmlns:a16="http://schemas.microsoft.com/office/drawing/2014/main" val="20008"/>
                    </a:ext>
                  </a:extLst>
                </a:gridCol>
                <a:gridCol w="892823">
                  <a:extLst>
                    <a:ext uri="{9D8B030D-6E8A-4147-A177-3AD203B41FA5}">
                      <a16:colId xmlns:a16="http://schemas.microsoft.com/office/drawing/2014/main" val="20009"/>
                    </a:ext>
                  </a:extLst>
                </a:gridCol>
                <a:gridCol w="791222">
                  <a:extLst>
                    <a:ext uri="{9D8B030D-6E8A-4147-A177-3AD203B41FA5}">
                      <a16:colId xmlns:a16="http://schemas.microsoft.com/office/drawing/2014/main" val="20010"/>
                    </a:ext>
                  </a:extLst>
                </a:gridCol>
              </a:tblGrid>
              <a:tr h="320040">
                <a:tc gridSpan="11">
                  <a:txBody>
                    <a:bodyPr/>
                    <a:lstStyle/>
                    <a:p>
                      <a:pPr algn="l"/>
                      <a:endParaRPr lang="en-US" sz="1000" b="0" baseline="0" dirty="0">
                        <a:solidFill>
                          <a:schemeClr val="tx1"/>
                        </a:solidFill>
                      </a:endParaRPr>
                    </a:p>
                  </a:txBody>
                  <a:tcPr anchor="ctr">
                    <a:noFill/>
                  </a:tcPr>
                </a:tc>
                <a:tc hMerge="1">
                  <a:txBody>
                    <a:bodyPr/>
                    <a:lstStyle/>
                    <a:p>
                      <a:pPr algn="ctr"/>
                      <a:endParaRPr lang="en-US" sz="1400" baseline="0" dirty="0">
                        <a:solidFill>
                          <a:srgbClr val="574319"/>
                        </a:solidFill>
                      </a:endParaRPr>
                    </a:p>
                  </a:txBody>
                  <a:tcPr anchor="ct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400" baseline="0" dirty="0">
                        <a:solidFill>
                          <a:srgbClr val="574319"/>
                        </a:solidFill>
                      </a:endParaRPr>
                    </a:p>
                  </a:txBody>
                  <a:tcPr anchor="ct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8252">
                <a:tc rowSpan="2">
                  <a:txBody>
                    <a:bodyPr/>
                    <a:lstStyle/>
                    <a:p>
                      <a:pPr algn="l"/>
                      <a:r>
                        <a:rPr lang="en-US" sz="1200" b="1" dirty="0">
                          <a:solidFill>
                            <a:schemeClr val="bg1"/>
                          </a:solidFill>
                        </a:rPr>
                        <a:t>Medical </a:t>
                      </a:r>
                    </a:p>
                    <a:p>
                      <a:pPr algn="l"/>
                      <a:r>
                        <a:rPr lang="en-US" sz="1200" b="1" dirty="0">
                          <a:solidFill>
                            <a:schemeClr val="bg1"/>
                          </a:solidFill>
                        </a:rPr>
                        <a:t>plan</a:t>
                      </a:r>
                    </a:p>
                  </a:txBody>
                  <a:tcPr anchor="ctr">
                    <a:solidFill>
                      <a:schemeClr val="accent2"/>
                    </a:solidFill>
                  </a:tcPr>
                </a:tc>
                <a:tc gridSpan="2">
                  <a:txBody>
                    <a:bodyPr/>
                    <a:lstStyle/>
                    <a:p>
                      <a:pPr algn="ctr"/>
                      <a:r>
                        <a:rPr lang="en-US" sz="1400" b="1" dirty="0">
                          <a:solidFill>
                            <a:schemeClr val="bg1"/>
                          </a:solidFill>
                        </a:rPr>
                        <a:t>Deductible</a:t>
                      </a:r>
                    </a:p>
                  </a:txBody>
                  <a:tcPr anchor="ctr">
                    <a:solidFill>
                      <a:schemeClr val="accent2"/>
                    </a:solidFill>
                  </a:tcPr>
                </a:tc>
                <a:tc hMerge="1">
                  <a:txBody>
                    <a:bodyPr/>
                    <a:lstStyle/>
                    <a:p>
                      <a:endParaRPr lang="en-US" sz="1400" dirty="0"/>
                    </a:p>
                  </a:txBody>
                  <a:tcPr/>
                </a:tc>
                <a:tc gridSpan="2">
                  <a:txBody>
                    <a:bodyPr/>
                    <a:lstStyle/>
                    <a:p>
                      <a:pPr algn="ctr"/>
                      <a:r>
                        <a:rPr lang="en-US" sz="1400" b="1" dirty="0">
                          <a:solidFill>
                            <a:schemeClr val="bg1"/>
                          </a:solidFill>
                        </a:rPr>
                        <a:t>Out-of-pocket</a:t>
                      </a:r>
                    </a:p>
                  </a:txBody>
                  <a:tcPr anchor="ctr">
                    <a:solidFill>
                      <a:schemeClr val="accent2"/>
                    </a:solidFill>
                  </a:tcPr>
                </a:tc>
                <a:tc hMerge="1">
                  <a:txBody>
                    <a:bodyPr/>
                    <a:lstStyle/>
                    <a:p>
                      <a:endParaRPr lang="en-US" sz="1400" dirty="0"/>
                    </a:p>
                  </a:txBody>
                  <a:tcPr>
                    <a:solidFill>
                      <a:schemeClr val="accent2"/>
                    </a:solidFill>
                  </a:tcPr>
                </a:tc>
                <a:tc gridSpan="2">
                  <a:txBody>
                    <a:bodyPr/>
                    <a:lstStyle/>
                    <a:p>
                      <a:pPr algn="ctr"/>
                      <a:r>
                        <a:rPr lang="en-US" sz="1400" b="1" dirty="0">
                          <a:solidFill>
                            <a:schemeClr val="bg1"/>
                          </a:solidFill>
                        </a:rPr>
                        <a:t>Primary care</a:t>
                      </a:r>
                    </a:p>
                  </a:txBody>
                  <a:tcPr anchor="ctr">
                    <a:solidFill>
                      <a:schemeClr val="accent2"/>
                    </a:solidFill>
                  </a:tcPr>
                </a:tc>
                <a:tc hMerge="1">
                  <a:txBody>
                    <a:bodyPr/>
                    <a:lstStyle/>
                    <a:p>
                      <a:endParaRPr lang="en-US" sz="1400" dirty="0"/>
                    </a:p>
                  </a:txBody>
                  <a:tcPr/>
                </a:tc>
                <a:tc gridSpan="2">
                  <a:txBody>
                    <a:bodyPr/>
                    <a:lstStyle/>
                    <a:p>
                      <a:pPr algn="ctr"/>
                      <a:r>
                        <a:rPr lang="en-US" sz="1400" b="1" dirty="0">
                          <a:solidFill>
                            <a:schemeClr val="bg1"/>
                          </a:solidFill>
                        </a:rPr>
                        <a:t>Specialist care</a:t>
                      </a:r>
                    </a:p>
                  </a:txBody>
                  <a:tcPr anchor="ctr">
                    <a:solidFill>
                      <a:schemeClr val="accent2"/>
                    </a:solidFill>
                  </a:tcPr>
                </a:tc>
                <a:tc hMerge="1">
                  <a:txBody>
                    <a:bodyPr/>
                    <a:lstStyle/>
                    <a:p>
                      <a:endParaRPr lang="en-US" sz="1400" dirty="0"/>
                    </a:p>
                  </a:txBody>
                  <a:tcPr>
                    <a:solidFill>
                      <a:schemeClr val="accent2"/>
                    </a:solidFill>
                  </a:tcPr>
                </a:tc>
                <a:tc gridSpan="2">
                  <a:txBody>
                    <a:bodyPr/>
                    <a:lstStyle/>
                    <a:p>
                      <a:pPr algn="ctr"/>
                      <a:r>
                        <a:rPr lang="en-US" sz="1400" b="1" dirty="0">
                          <a:solidFill>
                            <a:schemeClr val="bg1"/>
                          </a:solidFill>
                        </a:rPr>
                        <a:t>Urgent care</a:t>
                      </a:r>
                    </a:p>
                  </a:txBody>
                  <a:tcPr anchor="ctr">
                    <a:solidFill>
                      <a:schemeClr val="accent2"/>
                    </a:solidFill>
                  </a:tcPr>
                </a:tc>
                <a:tc hMerge="1">
                  <a:txBody>
                    <a:bodyPr/>
                    <a:lstStyle/>
                    <a:p>
                      <a:pPr algn="ctr"/>
                      <a:endParaRPr lang="en-US" sz="1400" b="1" dirty="0">
                        <a:solidFill>
                          <a:schemeClr val="bg1"/>
                        </a:solidFill>
                      </a:endParaRPr>
                    </a:p>
                  </a:txBody>
                  <a:tcPr anchor="ctr">
                    <a:solidFill>
                      <a:schemeClr val="accent2"/>
                    </a:solidFill>
                  </a:tcPr>
                </a:tc>
                <a:extLst>
                  <a:ext uri="{0D108BD9-81ED-4DB2-BD59-A6C34878D82A}">
                    <a16:rowId xmlns:a16="http://schemas.microsoft.com/office/drawing/2014/main" val="10001"/>
                  </a:ext>
                </a:extLst>
              </a:tr>
              <a:tr h="343865">
                <a:tc vMerge="1">
                  <a:txBody>
                    <a:bodyPr/>
                    <a:lstStyle/>
                    <a:p>
                      <a:endParaRPr lang="en-US"/>
                    </a:p>
                  </a:txBody>
                  <a:tcPr/>
                </a:tc>
                <a:tc>
                  <a:txBody>
                    <a:bodyPr/>
                    <a:lstStyle/>
                    <a:p>
                      <a:pPr algn="ctr"/>
                      <a:r>
                        <a:rPr lang="en-US" sz="800" b="1" dirty="0">
                          <a:solidFill>
                            <a:schemeClr val="bg1"/>
                          </a:solidFill>
                        </a:rPr>
                        <a:t>Coordinated</a:t>
                      </a:r>
                    </a:p>
                  </a:txBody>
                  <a:tcPr anchor="ctr">
                    <a:solidFill>
                      <a:schemeClr val="bg1">
                        <a:lumMod val="75000"/>
                      </a:schemeClr>
                    </a:solidFill>
                  </a:tcPr>
                </a:tc>
                <a:tc>
                  <a:txBody>
                    <a:bodyPr/>
                    <a:lstStyle/>
                    <a:p>
                      <a:pPr algn="ctr"/>
                      <a:r>
                        <a:rPr lang="en-US" sz="800" b="1" dirty="0">
                          <a:solidFill>
                            <a:schemeClr val="bg1"/>
                          </a:solidFill>
                        </a:rPr>
                        <a:t>Non-coordinated</a:t>
                      </a:r>
                    </a:p>
                  </a:txBody>
                  <a:tcPr anchor="ctr">
                    <a:solidFill>
                      <a:schemeClr val="bg1">
                        <a:lumMod val="75000"/>
                      </a:schemeClr>
                    </a:solidFill>
                  </a:tcPr>
                </a:tc>
                <a:tc>
                  <a:txBody>
                    <a:bodyPr/>
                    <a:lstStyle/>
                    <a:p>
                      <a:pPr algn="ctr"/>
                      <a:r>
                        <a:rPr lang="en-US" sz="800" b="1" dirty="0">
                          <a:solidFill>
                            <a:schemeClr val="bg1"/>
                          </a:solidFill>
                        </a:rPr>
                        <a:t>Coordinated</a:t>
                      </a:r>
                    </a:p>
                  </a:txBody>
                  <a:tcPr anchor="ctr">
                    <a:solidFill>
                      <a:schemeClr val="bg1">
                        <a:lumMod val="75000"/>
                      </a:schemeClr>
                    </a:solidFill>
                  </a:tcPr>
                </a:tc>
                <a:tc>
                  <a:txBody>
                    <a:bodyPr/>
                    <a:lstStyle/>
                    <a:p>
                      <a:pPr algn="ctr"/>
                      <a:r>
                        <a:rPr lang="en-US" sz="800" b="1" dirty="0">
                          <a:solidFill>
                            <a:schemeClr val="bg1"/>
                          </a:solidFill>
                        </a:rPr>
                        <a:t>Non-coordinated</a:t>
                      </a:r>
                    </a:p>
                  </a:txBody>
                  <a:tcPr anchor="ctr">
                    <a:solidFill>
                      <a:schemeClr val="bg1">
                        <a:lumMod val="75000"/>
                      </a:schemeClr>
                    </a:solidFill>
                  </a:tcPr>
                </a:tc>
                <a:tc>
                  <a:txBody>
                    <a:bodyPr/>
                    <a:lstStyle/>
                    <a:p>
                      <a:pPr algn="ctr"/>
                      <a:r>
                        <a:rPr lang="en-US" sz="800" b="1" dirty="0">
                          <a:solidFill>
                            <a:schemeClr val="bg1"/>
                          </a:solidFill>
                        </a:rPr>
                        <a:t>Coordinated</a:t>
                      </a:r>
                    </a:p>
                  </a:txBody>
                  <a:tcPr anchor="ctr">
                    <a:solidFill>
                      <a:schemeClr val="bg1">
                        <a:lumMod val="75000"/>
                      </a:schemeClr>
                    </a:solidFill>
                  </a:tcPr>
                </a:tc>
                <a:tc>
                  <a:txBody>
                    <a:bodyPr/>
                    <a:lstStyle/>
                    <a:p>
                      <a:pPr algn="ctr"/>
                      <a:r>
                        <a:rPr lang="en-US" sz="800" b="1" dirty="0">
                          <a:solidFill>
                            <a:schemeClr val="bg1"/>
                          </a:solidFill>
                        </a:rPr>
                        <a:t>Non-coordinated</a:t>
                      </a:r>
                    </a:p>
                  </a:txBody>
                  <a:tcPr anchor="ctr">
                    <a:solidFill>
                      <a:schemeClr val="bg1">
                        <a:lumMod val="75000"/>
                      </a:schemeClr>
                    </a:solidFill>
                  </a:tcPr>
                </a:tc>
                <a:tc>
                  <a:txBody>
                    <a:bodyPr/>
                    <a:lstStyle/>
                    <a:p>
                      <a:pPr algn="ctr"/>
                      <a:r>
                        <a:rPr lang="en-US" sz="800" b="1" dirty="0">
                          <a:solidFill>
                            <a:schemeClr val="bg1"/>
                          </a:solidFill>
                        </a:rPr>
                        <a:t>Coordinated</a:t>
                      </a:r>
                    </a:p>
                  </a:txBody>
                  <a:tcPr anchor="ctr">
                    <a:solidFill>
                      <a:schemeClr val="bg1">
                        <a:lumMod val="75000"/>
                      </a:schemeClr>
                    </a:solidFill>
                  </a:tcPr>
                </a:tc>
                <a:tc>
                  <a:txBody>
                    <a:bodyPr/>
                    <a:lstStyle/>
                    <a:p>
                      <a:pPr algn="ctr"/>
                      <a:r>
                        <a:rPr lang="en-US" sz="800" b="1" dirty="0">
                          <a:solidFill>
                            <a:schemeClr val="bg1"/>
                          </a:solidFill>
                        </a:rPr>
                        <a:t>Non-coordinated</a:t>
                      </a:r>
                    </a:p>
                  </a:txBody>
                  <a:tcPr anchor="ctr">
                    <a:solidFill>
                      <a:schemeClr val="bg1">
                        <a:lumMod val="75000"/>
                      </a:schemeClr>
                    </a:solidFill>
                  </a:tcPr>
                </a:tc>
                <a:tc>
                  <a:txBody>
                    <a:bodyPr/>
                    <a:lstStyle/>
                    <a:p>
                      <a:pPr algn="ctr"/>
                      <a:r>
                        <a:rPr lang="en-US" sz="800" b="1" dirty="0">
                          <a:solidFill>
                            <a:schemeClr val="bg1"/>
                          </a:solidFill>
                        </a:rPr>
                        <a:t>Coordinated</a:t>
                      </a:r>
                    </a:p>
                  </a:txBody>
                  <a:tcPr anchor="ctr">
                    <a:solidFill>
                      <a:schemeClr val="bg1">
                        <a:lumMod val="75000"/>
                      </a:schemeClr>
                    </a:solidFill>
                  </a:tcPr>
                </a:tc>
                <a:tc>
                  <a:txBody>
                    <a:bodyPr/>
                    <a:lstStyle/>
                    <a:p>
                      <a:pPr algn="ctr"/>
                      <a:r>
                        <a:rPr lang="en-US" sz="800" b="1" dirty="0">
                          <a:solidFill>
                            <a:schemeClr val="bg1"/>
                          </a:solidFill>
                        </a:rPr>
                        <a:t>Non-coordinated</a:t>
                      </a:r>
                    </a:p>
                  </a:txBody>
                  <a:tcPr anchor="ctr">
                    <a:solidFill>
                      <a:schemeClr val="bg1">
                        <a:lumMod val="75000"/>
                      </a:schemeClr>
                    </a:solidFill>
                  </a:tcPr>
                </a:tc>
                <a:extLst>
                  <a:ext uri="{0D108BD9-81ED-4DB2-BD59-A6C34878D82A}">
                    <a16:rowId xmlns:a16="http://schemas.microsoft.com/office/drawing/2014/main" val="10002"/>
                  </a:ext>
                </a:extLst>
              </a:tr>
              <a:tr h="361058">
                <a:tc>
                  <a:txBody>
                    <a:bodyPr/>
                    <a:lstStyle/>
                    <a:p>
                      <a:pPr algn="l"/>
                      <a:r>
                        <a:rPr lang="en-US" sz="1400" b="1" dirty="0"/>
                        <a:t>Plan 1</a:t>
                      </a:r>
                      <a:r>
                        <a:rPr lang="en-US" sz="1400" b="1" baseline="30000" dirty="0"/>
                        <a:t>2</a:t>
                      </a:r>
                    </a:p>
                  </a:txBody>
                  <a:tcPr anchor="ctr"/>
                </a:tc>
                <a:tc>
                  <a:txBody>
                    <a:bodyPr/>
                    <a:lstStyle/>
                    <a:p>
                      <a:pPr algn="ctr"/>
                      <a:r>
                        <a:rPr lang="en-US" sz="1200" b="0" dirty="0">
                          <a:solidFill>
                            <a:schemeClr val="tx1">
                              <a:lumMod val="65000"/>
                              <a:lumOff val="35000"/>
                            </a:schemeClr>
                          </a:solidFill>
                          <a:latin typeface="+mn-lt"/>
                        </a:rPr>
                        <a:t>$400</a:t>
                      </a:r>
                    </a:p>
                  </a:txBody>
                  <a:tcPr anchor="ctr"/>
                </a:tc>
                <a:tc>
                  <a:txBody>
                    <a:bodyPr/>
                    <a:lstStyle/>
                    <a:p>
                      <a:pPr algn="ctr"/>
                      <a:r>
                        <a:rPr lang="en-US" sz="1200" b="0" dirty="0">
                          <a:solidFill>
                            <a:schemeClr val="tx1">
                              <a:lumMod val="65000"/>
                              <a:lumOff val="35000"/>
                            </a:schemeClr>
                          </a:solidFill>
                          <a:latin typeface="+mn-lt"/>
                        </a:rPr>
                        <a:t>$500</a:t>
                      </a:r>
                    </a:p>
                  </a:txBody>
                  <a:tcPr anchor="ctr"/>
                </a:tc>
                <a:tc>
                  <a:txBody>
                    <a:bodyPr/>
                    <a:lstStyle/>
                    <a:p>
                      <a:pPr algn="ctr" fontAlgn="ctr"/>
                      <a:r>
                        <a:rPr lang="en-US" sz="1200" b="0" i="0" u="none" strike="noStrike" dirty="0">
                          <a:solidFill>
                            <a:schemeClr val="tx1">
                              <a:lumMod val="65000"/>
                              <a:lumOff val="35000"/>
                            </a:schemeClr>
                          </a:solidFill>
                          <a:effectLst/>
                          <a:latin typeface="+mn-lt"/>
                        </a:rPr>
                        <a:t>$2,850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$3,250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$20</a:t>
                      </a:r>
                      <a:r>
                        <a:rPr lang="en-US" sz="1200" b="0" i="0" u="none" strike="noStrike" baseline="30000" dirty="0">
                          <a:solidFill>
                            <a:schemeClr val="tx1">
                              <a:lumMod val="65000"/>
                              <a:lumOff val="35000"/>
                            </a:schemeClr>
                          </a:solidFill>
                          <a:effectLst/>
                          <a:latin typeface="+mn-lt"/>
                        </a:rPr>
                        <a:t>1</a:t>
                      </a:r>
                      <a:endParaRPr lang="en-US" sz="1200" b="0" i="0" u="none" strike="noStrike" dirty="0">
                        <a:solidFill>
                          <a:schemeClr val="tx1">
                            <a:lumMod val="65000"/>
                            <a:lumOff val="35000"/>
                          </a:schemeClr>
                        </a:solidFill>
                        <a:effectLst/>
                        <a:latin typeface="+mn-lt"/>
                      </a:endParaRP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$40</a:t>
                      </a:r>
                      <a:r>
                        <a:rPr lang="en-US" sz="1200" b="0" i="0" u="none" strike="noStrike" baseline="30000" dirty="0">
                          <a:solidFill>
                            <a:schemeClr val="tx1">
                              <a:lumMod val="65000"/>
                              <a:lumOff val="35000"/>
                            </a:schemeClr>
                          </a:solidFill>
                          <a:effectLst/>
                          <a:latin typeface="+mn-lt"/>
                        </a:rPr>
                        <a:t>1</a:t>
                      </a:r>
                      <a:endParaRPr lang="en-US" sz="1200" b="0" i="0" u="none" strike="noStrike" dirty="0">
                        <a:solidFill>
                          <a:schemeClr val="tx1">
                            <a:lumMod val="65000"/>
                            <a:lumOff val="35000"/>
                          </a:schemeClr>
                        </a:solidFill>
                        <a:effectLst/>
                        <a:latin typeface="+mn-lt"/>
                      </a:endParaRP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$40</a:t>
                      </a:r>
                      <a:r>
                        <a:rPr lang="en-US" sz="1200" b="0" i="0" u="none" strike="noStrike" baseline="30000" dirty="0">
                          <a:solidFill>
                            <a:schemeClr val="tx1">
                              <a:lumMod val="65000"/>
                              <a:lumOff val="35000"/>
                            </a:schemeClr>
                          </a:solidFill>
                          <a:effectLst/>
                          <a:latin typeface="+mn-lt"/>
                        </a:rPr>
                        <a:t>1</a:t>
                      </a:r>
                      <a:endParaRPr lang="en-US" sz="1200" b="0" i="0" u="none" strike="noStrike" dirty="0">
                        <a:solidFill>
                          <a:schemeClr val="tx1">
                            <a:lumMod val="65000"/>
                            <a:lumOff val="35000"/>
                          </a:schemeClr>
                        </a:solidFill>
                        <a:effectLst/>
                        <a:latin typeface="+mn-lt"/>
                      </a:endParaRP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20%</a:t>
                      </a:r>
                    </a:p>
                  </a:txBody>
                  <a:tcPr marL="7620" marR="7620" marT="7620" marB="0" anchor="ctr"/>
                </a:tc>
                <a:extLst>
                  <a:ext uri="{0D108BD9-81ED-4DB2-BD59-A6C34878D82A}">
                    <a16:rowId xmlns:a16="http://schemas.microsoft.com/office/drawing/2014/main" val="10003"/>
                  </a:ext>
                </a:extLst>
              </a:tr>
              <a:tr h="361058">
                <a:tc>
                  <a:txBody>
                    <a:bodyPr/>
                    <a:lstStyle/>
                    <a:p>
                      <a:pPr algn="l"/>
                      <a:r>
                        <a:rPr lang="en-US" sz="1400" b="1" dirty="0"/>
                        <a:t>Plan 2</a:t>
                      </a:r>
                      <a:r>
                        <a:rPr lang="en-US" sz="1400" b="1" baseline="30000" dirty="0"/>
                        <a:t>2</a:t>
                      </a:r>
                      <a:endParaRPr lang="en-US" sz="1400" b="1" dirty="0"/>
                    </a:p>
                  </a:txBody>
                  <a:tcPr anchor="ctr"/>
                </a:tc>
                <a:tc>
                  <a:txBody>
                    <a:bodyPr/>
                    <a:lstStyle/>
                    <a:p>
                      <a:pPr algn="ctr"/>
                      <a:r>
                        <a:rPr lang="en-US" sz="1200" b="0" dirty="0">
                          <a:solidFill>
                            <a:schemeClr val="tx1">
                              <a:lumMod val="65000"/>
                              <a:lumOff val="35000"/>
                            </a:schemeClr>
                          </a:solidFill>
                          <a:latin typeface="+mn-lt"/>
                        </a:rPr>
                        <a:t>$800</a:t>
                      </a:r>
                    </a:p>
                  </a:txBody>
                  <a:tcPr anchor="ctr"/>
                </a:tc>
                <a:tc>
                  <a:txBody>
                    <a:bodyPr/>
                    <a:lstStyle/>
                    <a:p>
                      <a:pPr algn="ctr"/>
                      <a:r>
                        <a:rPr lang="en-US" sz="1200" b="0" dirty="0">
                          <a:solidFill>
                            <a:schemeClr val="tx1">
                              <a:lumMod val="65000"/>
                              <a:lumOff val="35000"/>
                            </a:schemeClr>
                          </a:solidFill>
                          <a:latin typeface="+mn-lt"/>
                        </a:rPr>
                        <a:t>$900</a:t>
                      </a:r>
                    </a:p>
                  </a:txBody>
                  <a:tcPr anchor="ctr"/>
                </a:tc>
                <a:tc>
                  <a:txBody>
                    <a:bodyPr/>
                    <a:lstStyle/>
                    <a:p>
                      <a:pPr algn="ctr" fontAlgn="ctr"/>
                      <a:r>
                        <a:rPr lang="en-US" sz="1200" b="0" i="0" u="none" strike="noStrike" dirty="0">
                          <a:solidFill>
                            <a:schemeClr val="tx1">
                              <a:lumMod val="65000"/>
                              <a:lumOff val="35000"/>
                            </a:schemeClr>
                          </a:solidFill>
                          <a:effectLst/>
                          <a:latin typeface="+mn-lt"/>
                        </a:rPr>
                        <a:t>$3,850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$4,250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$20</a:t>
                      </a:r>
                      <a:r>
                        <a:rPr lang="en-US" sz="1200" b="0" i="0" u="none" strike="noStrike" baseline="30000" dirty="0">
                          <a:solidFill>
                            <a:schemeClr val="tx1">
                              <a:lumMod val="65000"/>
                              <a:lumOff val="35000"/>
                            </a:schemeClr>
                          </a:solidFill>
                          <a:effectLst/>
                          <a:latin typeface="+mn-lt"/>
                        </a:rPr>
                        <a:t>1</a:t>
                      </a:r>
                      <a:endParaRPr lang="en-US" sz="1200" b="0" i="0" u="none" strike="noStrike" dirty="0">
                        <a:solidFill>
                          <a:schemeClr val="tx1">
                            <a:lumMod val="65000"/>
                            <a:lumOff val="35000"/>
                          </a:schemeClr>
                        </a:solidFill>
                        <a:effectLst/>
                        <a:latin typeface="+mn-lt"/>
                      </a:endParaRP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$40</a:t>
                      </a:r>
                      <a:r>
                        <a:rPr lang="en-US" sz="1200" b="0" i="0" u="none" strike="noStrike" baseline="30000" dirty="0">
                          <a:solidFill>
                            <a:schemeClr val="tx1">
                              <a:lumMod val="65000"/>
                              <a:lumOff val="35000"/>
                            </a:schemeClr>
                          </a:solidFill>
                          <a:effectLst/>
                          <a:latin typeface="+mn-lt"/>
                        </a:rPr>
                        <a:t>1</a:t>
                      </a:r>
                      <a:endParaRPr lang="en-US" sz="1200" b="0" i="0" u="none" strike="noStrike" dirty="0">
                        <a:solidFill>
                          <a:schemeClr val="tx1">
                            <a:lumMod val="65000"/>
                            <a:lumOff val="35000"/>
                          </a:schemeClr>
                        </a:solidFill>
                        <a:effectLst/>
                        <a:latin typeface="+mn-lt"/>
                      </a:endParaRP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$40</a:t>
                      </a:r>
                      <a:r>
                        <a:rPr lang="en-US" sz="1200" b="0" i="0" u="none" strike="noStrike" baseline="30000" dirty="0">
                          <a:solidFill>
                            <a:schemeClr val="tx1">
                              <a:lumMod val="65000"/>
                              <a:lumOff val="35000"/>
                            </a:schemeClr>
                          </a:solidFill>
                          <a:effectLst/>
                          <a:latin typeface="+mn-lt"/>
                        </a:rPr>
                        <a:t>1</a:t>
                      </a:r>
                      <a:endParaRPr lang="en-US" sz="1200" b="0" i="0" u="none" strike="noStrike" dirty="0">
                        <a:solidFill>
                          <a:schemeClr val="tx1">
                            <a:lumMod val="65000"/>
                            <a:lumOff val="35000"/>
                          </a:schemeClr>
                        </a:solidFill>
                        <a:effectLst/>
                        <a:latin typeface="+mn-lt"/>
                      </a:endParaRP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20%</a:t>
                      </a:r>
                    </a:p>
                  </a:txBody>
                  <a:tcPr marL="7620" marR="7620" marT="7620" marB="0" anchor="ctr"/>
                </a:tc>
                <a:extLst>
                  <a:ext uri="{0D108BD9-81ED-4DB2-BD59-A6C34878D82A}">
                    <a16:rowId xmlns:a16="http://schemas.microsoft.com/office/drawing/2014/main" val="10004"/>
                  </a:ext>
                </a:extLst>
              </a:tr>
              <a:tr h="377130">
                <a:tc>
                  <a:txBody>
                    <a:bodyPr/>
                    <a:lstStyle/>
                    <a:p>
                      <a:pPr algn="l"/>
                      <a:r>
                        <a:rPr lang="en-US" sz="1400" b="1" dirty="0"/>
                        <a:t>Plan 3</a:t>
                      </a:r>
                      <a:r>
                        <a:rPr lang="en-US" sz="1400" b="1" baseline="30000" dirty="0"/>
                        <a:t>2</a:t>
                      </a:r>
                      <a:endParaRPr lang="en-US" sz="1400" b="1" dirty="0"/>
                    </a:p>
                  </a:txBody>
                  <a:tcPr anchor="ctr"/>
                </a:tc>
                <a:tc>
                  <a:txBody>
                    <a:bodyPr/>
                    <a:lstStyle/>
                    <a:p>
                      <a:pPr algn="ctr"/>
                      <a:r>
                        <a:rPr lang="en-US" sz="1200" b="0" dirty="0">
                          <a:solidFill>
                            <a:schemeClr val="tx1">
                              <a:lumMod val="65000"/>
                              <a:lumOff val="35000"/>
                            </a:schemeClr>
                          </a:solidFill>
                          <a:latin typeface="+mn-lt"/>
                        </a:rPr>
                        <a:t>$1,200</a:t>
                      </a:r>
                    </a:p>
                  </a:txBody>
                  <a:tcPr anchor="ctr"/>
                </a:tc>
                <a:tc>
                  <a:txBody>
                    <a:bodyPr/>
                    <a:lstStyle/>
                    <a:p>
                      <a:pPr algn="ctr"/>
                      <a:r>
                        <a:rPr lang="en-US" sz="1200" b="0" dirty="0">
                          <a:solidFill>
                            <a:schemeClr val="tx1">
                              <a:lumMod val="65000"/>
                              <a:lumOff val="35000"/>
                            </a:schemeClr>
                          </a:solidFill>
                          <a:latin typeface="+mn-lt"/>
                        </a:rPr>
                        <a:t>$1,300</a:t>
                      </a:r>
                    </a:p>
                  </a:txBody>
                  <a:tcPr anchor="ctr"/>
                </a:tc>
                <a:tc>
                  <a:txBody>
                    <a:bodyPr/>
                    <a:lstStyle/>
                    <a:p>
                      <a:pPr algn="ctr" fontAlgn="ctr"/>
                      <a:r>
                        <a:rPr lang="en-US" sz="1200" b="0" i="0" u="none" strike="noStrike" dirty="0">
                          <a:solidFill>
                            <a:schemeClr val="tx1">
                              <a:lumMod val="65000"/>
                              <a:lumOff val="35000"/>
                            </a:schemeClr>
                          </a:solidFill>
                          <a:effectLst/>
                          <a:latin typeface="+mn-lt"/>
                        </a:rPr>
                        <a:t>$4,850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$5,250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$25</a:t>
                      </a:r>
                      <a:r>
                        <a:rPr lang="en-US" sz="1200" b="0" i="0" u="none" strike="noStrike" baseline="30000" dirty="0">
                          <a:solidFill>
                            <a:schemeClr val="tx1">
                              <a:lumMod val="65000"/>
                              <a:lumOff val="35000"/>
                            </a:schemeClr>
                          </a:solidFill>
                          <a:effectLst/>
                          <a:latin typeface="+mn-lt"/>
                        </a:rPr>
                        <a:t>1</a:t>
                      </a:r>
                      <a:endParaRPr lang="en-US" sz="1200" b="0" i="0" u="none" strike="noStrike" dirty="0">
                        <a:solidFill>
                          <a:schemeClr val="tx1">
                            <a:lumMod val="65000"/>
                            <a:lumOff val="35000"/>
                          </a:schemeClr>
                        </a:solidFill>
                        <a:effectLst/>
                        <a:latin typeface="+mn-lt"/>
                      </a:endParaRP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25%</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$50</a:t>
                      </a:r>
                      <a:r>
                        <a:rPr lang="en-US" sz="1200" b="0" i="0" u="none" strike="noStrike" baseline="30000" dirty="0">
                          <a:solidFill>
                            <a:schemeClr val="tx1">
                              <a:lumMod val="65000"/>
                              <a:lumOff val="35000"/>
                            </a:schemeClr>
                          </a:solidFill>
                          <a:effectLst/>
                          <a:latin typeface="+mn-lt"/>
                        </a:rPr>
                        <a:t>1</a:t>
                      </a:r>
                      <a:endParaRPr lang="en-US" sz="1200" b="0" i="0" u="none" strike="noStrike" dirty="0">
                        <a:solidFill>
                          <a:schemeClr val="tx1">
                            <a:lumMod val="65000"/>
                            <a:lumOff val="35000"/>
                          </a:schemeClr>
                        </a:solidFill>
                        <a:effectLst/>
                        <a:latin typeface="+mn-lt"/>
                      </a:endParaRP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25%</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$50</a:t>
                      </a:r>
                      <a:r>
                        <a:rPr lang="en-US" sz="1200" b="0" i="0" u="none" strike="noStrike" baseline="30000" dirty="0">
                          <a:solidFill>
                            <a:schemeClr val="tx1">
                              <a:lumMod val="65000"/>
                              <a:lumOff val="35000"/>
                            </a:schemeClr>
                          </a:solidFill>
                          <a:effectLst/>
                          <a:latin typeface="+mn-lt"/>
                        </a:rPr>
                        <a:t>1</a:t>
                      </a:r>
                      <a:endParaRPr lang="en-US" sz="1200" b="0" i="0" u="none" strike="noStrike" dirty="0">
                        <a:solidFill>
                          <a:schemeClr val="tx1">
                            <a:lumMod val="65000"/>
                            <a:lumOff val="35000"/>
                          </a:schemeClr>
                        </a:solidFill>
                        <a:effectLst/>
                        <a:latin typeface="+mn-lt"/>
                      </a:endParaRP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25%</a:t>
                      </a:r>
                    </a:p>
                  </a:txBody>
                  <a:tcPr marL="7620" marR="7620" marT="7620" marB="0" anchor="ctr"/>
                </a:tc>
                <a:extLst>
                  <a:ext uri="{0D108BD9-81ED-4DB2-BD59-A6C34878D82A}">
                    <a16:rowId xmlns:a16="http://schemas.microsoft.com/office/drawing/2014/main" val="10005"/>
                  </a:ext>
                </a:extLst>
              </a:tr>
              <a:tr h="361058">
                <a:tc>
                  <a:txBody>
                    <a:bodyPr/>
                    <a:lstStyle/>
                    <a:p>
                      <a:pPr algn="l"/>
                      <a:r>
                        <a:rPr lang="en-US" sz="1400" b="1" dirty="0"/>
                        <a:t>Plan 4</a:t>
                      </a:r>
                      <a:r>
                        <a:rPr lang="en-US" sz="1400" b="1" baseline="30000" dirty="0"/>
                        <a:t>2</a:t>
                      </a:r>
                      <a:endParaRPr lang="en-US" sz="1400" b="1" dirty="0"/>
                    </a:p>
                  </a:txBody>
                  <a:tcPr anchor="ctr"/>
                </a:tc>
                <a:tc>
                  <a:txBody>
                    <a:bodyPr/>
                    <a:lstStyle/>
                    <a:p>
                      <a:pPr algn="ctr"/>
                      <a:r>
                        <a:rPr lang="en-US" sz="1200" b="0" dirty="0">
                          <a:solidFill>
                            <a:schemeClr val="tx1">
                              <a:lumMod val="65000"/>
                              <a:lumOff val="35000"/>
                            </a:schemeClr>
                          </a:solidFill>
                          <a:latin typeface="+mn-lt"/>
                        </a:rPr>
                        <a:t>$1,600</a:t>
                      </a:r>
                    </a:p>
                  </a:txBody>
                  <a:tcPr anchor="ctr"/>
                </a:tc>
                <a:tc>
                  <a:txBody>
                    <a:bodyPr/>
                    <a:lstStyle/>
                    <a:p>
                      <a:pPr algn="ctr"/>
                      <a:r>
                        <a:rPr lang="en-US" sz="1200" b="0" dirty="0">
                          <a:solidFill>
                            <a:schemeClr val="tx1">
                              <a:lumMod val="65000"/>
                              <a:lumOff val="35000"/>
                            </a:schemeClr>
                          </a:solidFill>
                          <a:latin typeface="+mn-lt"/>
                        </a:rPr>
                        <a:t>$1,700</a:t>
                      </a:r>
                    </a:p>
                  </a:txBody>
                  <a:tcPr anchor="ctr"/>
                </a:tc>
                <a:tc>
                  <a:txBody>
                    <a:bodyPr/>
                    <a:lstStyle/>
                    <a:p>
                      <a:pPr algn="ctr" fontAlgn="ctr"/>
                      <a:r>
                        <a:rPr lang="en-US" sz="1200" b="0" i="0" u="none" strike="noStrike" dirty="0">
                          <a:solidFill>
                            <a:schemeClr val="tx1">
                              <a:lumMod val="65000"/>
                              <a:lumOff val="35000"/>
                            </a:schemeClr>
                          </a:solidFill>
                          <a:effectLst/>
                          <a:latin typeface="+mn-lt"/>
                        </a:rPr>
                        <a:t>$6,700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$7,100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$25</a:t>
                      </a:r>
                      <a:r>
                        <a:rPr lang="en-US" sz="1200" b="0" i="0" u="none" strike="noStrike" baseline="30000" dirty="0">
                          <a:solidFill>
                            <a:schemeClr val="tx1">
                              <a:lumMod val="65000"/>
                              <a:lumOff val="35000"/>
                            </a:schemeClr>
                          </a:solidFill>
                          <a:effectLst/>
                          <a:latin typeface="+mn-lt"/>
                        </a:rPr>
                        <a:t>1</a:t>
                      </a:r>
                      <a:endParaRPr lang="en-US" sz="1200" b="0" i="0" u="none" strike="noStrike" dirty="0">
                        <a:solidFill>
                          <a:schemeClr val="tx1">
                            <a:lumMod val="65000"/>
                            <a:lumOff val="35000"/>
                          </a:schemeClr>
                        </a:solidFill>
                        <a:effectLst/>
                        <a:latin typeface="+mn-lt"/>
                      </a:endParaRP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25%</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$50</a:t>
                      </a:r>
                      <a:r>
                        <a:rPr lang="en-US" sz="1200" b="0" i="0" u="none" strike="noStrike" baseline="30000" dirty="0">
                          <a:solidFill>
                            <a:schemeClr val="tx1">
                              <a:lumMod val="65000"/>
                              <a:lumOff val="35000"/>
                            </a:schemeClr>
                          </a:solidFill>
                          <a:effectLst/>
                          <a:latin typeface="+mn-lt"/>
                        </a:rPr>
                        <a:t>1</a:t>
                      </a:r>
                      <a:endParaRPr lang="en-US" sz="1200" b="0" i="0" u="none" strike="noStrike" dirty="0">
                        <a:solidFill>
                          <a:schemeClr val="tx1">
                            <a:lumMod val="65000"/>
                            <a:lumOff val="35000"/>
                          </a:schemeClr>
                        </a:solidFill>
                        <a:effectLst/>
                        <a:latin typeface="+mn-lt"/>
                      </a:endParaRP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25%</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$50</a:t>
                      </a:r>
                      <a:r>
                        <a:rPr lang="en-US" sz="1200" b="0" i="0" u="none" strike="noStrike" baseline="30000" dirty="0">
                          <a:solidFill>
                            <a:schemeClr val="tx1">
                              <a:lumMod val="65000"/>
                              <a:lumOff val="35000"/>
                            </a:schemeClr>
                          </a:solidFill>
                          <a:effectLst/>
                          <a:latin typeface="+mn-lt"/>
                        </a:rPr>
                        <a:t>1</a:t>
                      </a:r>
                      <a:endParaRPr lang="en-US" sz="1200" b="0" i="0" u="none" strike="noStrike" dirty="0">
                        <a:solidFill>
                          <a:schemeClr val="tx1">
                            <a:lumMod val="65000"/>
                            <a:lumOff val="35000"/>
                          </a:schemeClr>
                        </a:solidFill>
                        <a:effectLst/>
                        <a:latin typeface="+mn-lt"/>
                      </a:endParaRP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25%</a:t>
                      </a:r>
                    </a:p>
                  </a:txBody>
                  <a:tcPr marL="7620" marR="7620" marT="7620" marB="0" anchor="ctr"/>
                </a:tc>
                <a:extLst>
                  <a:ext uri="{0D108BD9-81ED-4DB2-BD59-A6C34878D82A}">
                    <a16:rowId xmlns:a16="http://schemas.microsoft.com/office/drawing/2014/main" val="10006"/>
                  </a:ext>
                </a:extLst>
              </a:tr>
              <a:tr h="361058">
                <a:tc>
                  <a:txBody>
                    <a:bodyPr/>
                    <a:lstStyle/>
                    <a:p>
                      <a:pPr algn="l"/>
                      <a:r>
                        <a:rPr lang="en-US" sz="1400" b="1" dirty="0"/>
                        <a:t>Plan 5</a:t>
                      </a:r>
                      <a:r>
                        <a:rPr lang="en-US" sz="1400" b="1" baseline="30000" dirty="0"/>
                        <a:t>2</a:t>
                      </a:r>
                      <a:endParaRPr lang="en-US" sz="1400" b="1" dirty="0"/>
                    </a:p>
                  </a:txBody>
                  <a:tcPr anchor="ctr"/>
                </a:tc>
                <a:tc>
                  <a:txBody>
                    <a:bodyPr/>
                    <a:lstStyle/>
                    <a:p>
                      <a:pPr algn="ctr"/>
                      <a:r>
                        <a:rPr lang="en-US" sz="1200" b="0" dirty="0">
                          <a:solidFill>
                            <a:schemeClr val="tx1">
                              <a:lumMod val="65000"/>
                              <a:lumOff val="35000"/>
                            </a:schemeClr>
                          </a:solidFill>
                          <a:latin typeface="+mn-lt"/>
                        </a:rPr>
                        <a:t>$2,000</a:t>
                      </a:r>
                    </a:p>
                  </a:txBody>
                  <a:tcPr anchor="ctr"/>
                </a:tc>
                <a:tc>
                  <a:txBody>
                    <a:bodyPr/>
                    <a:lstStyle/>
                    <a:p>
                      <a:pPr algn="ctr"/>
                      <a:r>
                        <a:rPr lang="en-US" sz="1200" b="0" dirty="0">
                          <a:solidFill>
                            <a:schemeClr val="tx1">
                              <a:lumMod val="65000"/>
                              <a:lumOff val="35000"/>
                            </a:schemeClr>
                          </a:solidFill>
                          <a:latin typeface="+mn-lt"/>
                        </a:rPr>
                        <a:t>$2,100</a:t>
                      </a:r>
                    </a:p>
                  </a:txBody>
                  <a:tcPr anchor="ctr"/>
                </a:tc>
                <a:tc>
                  <a:txBody>
                    <a:bodyPr/>
                    <a:lstStyle/>
                    <a:p>
                      <a:pPr algn="ctr" fontAlgn="ctr"/>
                      <a:r>
                        <a:rPr lang="en-US" sz="1200" b="0" i="0" u="none" strike="noStrike" dirty="0">
                          <a:solidFill>
                            <a:schemeClr val="tx1">
                              <a:lumMod val="65000"/>
                              <a:lumOff val="35000"/>
                            </a:schemeClr>
                          </a:solidFill>
                          <a:effectLst/>
                          <a:latin typeface="+mn-lt"/>
                        </a:rPr>
                        <a:t>$6,800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$7,200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$30</a:t>
                      </a:r>
                      <a:r>
                        <a:rPr lang="en-US" sz="1200" b="0" i="0" u="none" strike="noStrike" baseline="30000" dirty="0">
                          <a:solidFill>
                            <a:schemeClr val="tx1">
                              <a:lumMod val="65000"/>
                              <a:lumOff val="35000"/>
                            </a:schemeClr>
                          </a:solidFill>
                          <a:effectLst/>
                          <a:latin typeface="+mn-lt"/>
                        </a:rPr>
                        <a:t>1</a:t>
                      </a:r>
                      <a:endParaRPr lang="en-US" sz="1200" b="0" i="0" u="none" strike="noStrike" dirty="0">
                        <a:solidFill>
                          <a:schemeClr val="tx1">
                            <a:lumMod val="65000"/>
                            <a:lumOff val="35000"/>
                          </a:schemeClr>
                        </a:solidFill>
                        <a:effectLst/>
                        <a:latin typeface="+mn-lt"/>
                      </a:endParaRP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25%</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$50</a:t>
                      </a:r>
                      <a:r>
                        <a:rPr lang="en-US" sz="1200" b="0" i="0" u="none" strike="noStrike" baseline="30000" dirty="0">
                          <a:solidFill>
                            <a:schemeClr val="tx1">
                              <a:lumMod val="65000"/>
                              <a:lumOff val="35000"/>
                            </a:schemeClr>
                          </a:solidFill>
                          <a:effectLst/>
                          <a:latin typeface="+mn-lt"/>
                        </a:rPr>
                        <a:t>1</a:t>
                      </a:r>
                      <a:endParaRPr lang="en-US" sz="1200" b="0" i="0" u="none" strike="noStrike" dirty="0">
                        <a:solidFill>
                          <a:schemeClr val="tx1">
                            <a:lumMod val="65000"/>
                            <a:lumOff val="35000"/>
                          </a:schemeClr>
                        </a:solidFill>
                        <a:effectLst/>
                        <a:latin typeface="+mn-lt"/>
                      </a:endParaRP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25%</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$50</a:t>
                      </a:r>
                      <a:r>
                        <a:rPr lang="en-US" sz="1200" b="0" i="0" u="none" strike="noStrike" baseline="30000" dirty="0">
                          <a:solidFill>
                            <a:schemeClr val="tx1">
                              <a:lumMod val="65000"/>
                              <a:lumOff val="35000"/>
                            </a:schemeClr>
                          </a:solidFill>
                          <a:effectLst/>
                          <a:latin typeface="+mn-lt"/>
                        </a:rPr>
                        <a:t>1</a:t>
                      </a:r>
                      <a:endParaRPr lang="en-US" sz="1200" b="0" i="0" u="none" strike="noStrike" dirty="0">
                        <a:solidFill>
                          <a:schemeClr val="tx1">
                            <a:lumMod val="65000"/>
                            <a:lumOff val="35000"/>
                          </a:schemeClr>
                        </a:solidFill>
                        <a:effectLst/>
                        <a:latin typeface="+mn-lt"/>
                      </a:endParaRP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25%</a:t>
                      </a:r>
                    </a:p>
                  </a:txBody>
                  <a:tcPr marL="7620" marR="7620" marT="7620" marB="0" anchor="ctr"/>
                </a:tc>
                <a:extLst>
                  <a:ext uri="{0D108BD9-81ED-4DB2-BD59-A6C34878D82A}">
                    <a16:rowId xmlns:a16="http://schemas.microsoft.com/office/drawing/2014/main" val="10007"/>
                  </a:ext>
                </a:extLst>
              </a:tr>
              <a:tr h="3610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Plan 6</a:t>
                      </a:r>
                      <a:r>
                        <a:rPr lang="en-US" sz="1400" b="1" baseline="30000" dirty="0"/>
                        <a:t>2</a:t>
                      </a:r>
                      <a:br>
                        <a:rPr lang="en-US" sz="1400" b="1" dirty="0"/>
                      </a:br>
                      <a:r>
                        <a:rPr lang="en-US" sz="1000" b="1" dirty="0"/>
                        <a:t>HSA</a:t>
                      </a:r>
                      <a:r>
                        <a:rPr lang="en-US" sz="1000" b="1" baseline="0" dirty="0"/>
                        <a:t> optional</a:t>
                      </a:r>
                      <a:endParaRPr lang="en-US" sz="1400" b="1" dirty="0"/>
                    </a:p>
                  </a:txBody>
                  <a:tcPr anchor="ctr"/>
                </a:tc>
                <a:tc>
                  <a:txBody>
                    <a:bodyPr/>
                    <a:lstStyle/>
                    <a:p>
                      <a:pPr algn="ctr"/>
                      <a:r>
                        <a:rPr lang="en-US" sz="1200" b="0" dirty="0">
                          <a:solidFill>
                            <a:schemeClr val="tx1">
                              <a:lumMod val="65000"/>
                              <a:lumOff val="35000"/>
                            </a:schemeClr>
                          </a:solidFill>
                          <a:latin typeface="+mn-lt"/>
                        </a:rPr>
                        <a:t>$1,600</a:t>
                      </a:r>
                    </a:p>
                  </a:txBody>
                  <a:tcPr anchor="ctr"/>
                </a:tc>
                <a:tc>
                  <a:txBody>
                    <a:bodyPr/>
                    <a:lstStyle/>
                    <a:p>
                      <a:pPr algn="ctr"/>
                      <a:r>
                        <a:rPr lang="en-US" sz="1200" b="0" dirty="0">
                          <a:solidFill>
                            <a:schemeClr val="tx1">
                              <a:lumMod val="65000"/>
                              <a:lumOff val="35000"/>
                            </a:schemeClr>
                          </a:solidFill>
                          <a:latin typeface="+mn-lt"/>
                        </a:rPr>
                        <a:t>$1,700</a:t>
                      </a:r>
                    </a:p>
                  </a:txBody>
                  <a:tcPr anchor="ctr"/>
                </a:tc>
                <a:tc>
                  <a:txBody>
                    <a:bodyPr/>
                    <a:lstStyle/>
                    <a:p>
                      <a:pPr algn="ctr" fontAlgn="ctr"/>
                      <a:r>
                        <a:rPr lang="en-US" sz="1200" b="0" i="0" u="none" strike="noStrike" dirty="0">
                          <a:solidFill>
                            <a:schemeClr val="tx1">
                              <a:lumMod val="65000"/>
                              <a:lumOff val="35000"/>
                            </a:schemeClr>
                          </a:solidFill>
                          <a:effectLst/>
                          <a:latin typeface="+mn-lt"/>
                        </a:rPr>
                        <a:t>$6,400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$6,750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15%</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15%</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15%</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20%</a:t>
                      </a:r>
                    </a:p>
                  </a:txBody>
                  <a:tcPr marL="7620" marR="7620" marT="7620" marB="0" anchor="ctr"/>
                </a:tc>
                <a:extLst>
                  <a:ext uri="{0D108BD9-81ED-4DB2-BD59-A6C34878D82A}">
                    <a16:rowId xmlns:a16="http://schemas.microsoft.com/office/drawing/2014/main" val="10008"/>
                  </a:ext>
                </a:extLst>
              </a:tr>
              <a:tr h="3610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Plan 7</a:t>
                      </a:r>
                      <a:r>
                        <a:rPr lang="en-US" sz="1400" b="1" baseline="30000" dirty="0"/>
                        <a:t>2</a:t>
                      </a:r>
                      <a:br>
                        <a:rPr lang="en-US" sz="1400" b="1" dirty="0"/>
                      </a:br>
                      <a:r>
                        <a:rPr lang="en-US" sz="1000" b="1" dirty="0"/>
                        <a:t>HSA</a:t>
                      </a:r>
                      <a:r>
                        <a:rPr lang="en-US" sz="1000" b="1" baseline="0" dirty="0"/>
                        <a:t> optional</a:t>
                      </a:r>
                      <a:endParaRPr lang="en-US" sz="1400" b="1" dirty="0"/>
                    </a:p>
                  </a:txBody>
                  <a:tcPr anchor="ctr"/>
                </a:tc>
                <a:tc>
                  <a:txBody>
                    <a:bodyPr/>
                    <a:lstStyle/>
                    <a:p>
                      <a:pPr algn="ctr"/>
                      <a:r>
                        <a:rPr lang="en-US" sz="1200" b="0" dirty="0">
                          <a:solidFill>
                            <a:schemeClr val="tx1">
                              <a:lumMod val="65000"/>
                              <a:lumOff val="35000"/>
                            </a:schemeClr>
                          </a:solidFill>
                          <a:latin typeface="+mn-lt"/>
                        </a:rPr>
                        <a:t>$2,000</a:t>
                      </a:r>
                    </a:p>
                  </a:txBody>
                  <a:tcPr anchor="ctr"/>
                </a:tc>
                <a:tc>
                  <a:txBody>
                    <a:bodyPr/>
                    <a:lstStyle/>
                    <a:p>
                      <a:pPr algn="ctr"/>
                      <a:r>
                        <a:rPr lang="en-US" sz="1200" b="0" dirty="0">
                          <a:solidFill>
                            <a:schemeClr val="tx1">
                              <a:lumMod val="65000"/>
                              <a:lumOff val="35000"/>
                            </a:schemeClr>
                          </a:solidFill>
                          <a:latin typeface="+mn-lt"/>
                        </a:rPr>
                        <a:t>$2,100</a:t>
                      </a:r>
                    </a:p>
                  </a:txBody>
                  <a:tcPr anchor="ctr"/>
                </a:tc>
                <a:tc>
                  <a:txBody>
                    <a:bodyPr/>
                    <a:lstStyle/>
                    <a:p>
                      <a:pPr algn="ctr" fontAlgn="ctr"/>
                      <a:r>
                        <a:rPr lang="en-US" sz="1200" b="0" i="0" u="none" strike="noStrike" dirty="0">
                          <a:solidFill>
                            <a:schemeClr val="tx1">
                              <a:lumMod val="65000"/>
                              <a:lumOff val="35000"/>
                            </a:schemeClr>
                          </a:solidFill>
                          <a:effectLst/>
                          <a:latin typeface="+mn-lt"/>
                        </a:rPr>
                        <a:t>$6,500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$6,750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25%</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25%</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20%</a:t>
                      </a:r>
                    </a:p>
                  </a:txBody>
                  <a:tcPr marL="7620" marR="7620" marT="7620" marB="0" anchor="ctr"/>
                </a:tc>
                <a:tc>
                  <a:txBody>
                    <a:bodyPr/>
                    <a:lstStyle/>
                    <a:p>
                      <a:pPr algn="ctr" fontAlgn="ctr"/>
                      <a:r>
                        <a:rPr lang="en-US" sz="1200" b="0" i="0" u="none" strike="noStrike" dirty="0">
                          <a:solidFill>
                            <a:schemeClr val="tx1">
                              <a:lumMod val="65000"/>
                              <a:lumOff val="35000"/>
                            </a:schemeClr>
                          </a:solidFill>
                          <a:effectLst/>
                          <a:latin typeface="+mn-lt"/>
                        </a:rPr>
                        <a:t>25%</a:t>
                      </a:r>
                    </a:p>
                  </a:txBody>
                  <a:tcPr marL="7620" marR="7620" marT="7620" marB="0" anchor="ctr"/>
                </a:tc>
                <a:extLst>
                  <a:ext uri="{0D108BD9-81ED-4DB2-BD59-A6C34878D82A}">
                    <a16:rowId xmlns:a16="http://schemas.microsoft.com/office/drawing/2014/main" val="10009"/>
                  </a:ext>
                </a:extLst>
              </a:tr>
            </a:tbl>
          </a:graphicData>
        </a:graphic>
      </p:graphicFrame>
      <p:sp>
        <p:nvSpPr>
          <p:cNvPr id="8" name="Rectangle 7">
            <a:extLst>
              <a:ext uri="{FF2B5EF4-FFF2-40B4-BE49-F238E27FC236}">
                <a16:creationId xmlns:a16="http://schemas.microsoft.com/office/drawing/2014/main" id="{2746788B-4AEF-43C9-B713-75BE4986E410}"/>
              </a:ext>
            </a:extLst>
          </p:cNvPr>
          <p:cNvSpPr/>
          <p:nvPr/>
        </p:nvSpPr>
        <p:spPr>
          <a:xfrm>
            <a:off x="2438400" y="1938267"/>
            <a:ext cx="762000" cy="334587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637242A-1BC8-4EB2-A90B-4B20934AEB1E}"/>
              </a:ext>
            </a:extLst>
          </p:cNvPr>
          <p:cNvSpPr/>
          <p:nvPr/>
        </p:nvSpPr>
        <p:spPr>
          <a:xfrm>
            <a:off x="4038600" y="1930593"/>
            <a:ext cx="762000" cy="335354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D33D621-2479-473A-93C6-8A29CB74D55F}"/>
              </a:ext>
            </a:extLst>
          </p:cNvPr>
          <p:cNvSpPr/>
          <p:nvPr/>
        </p:nvSpPr>
        <p:spPr>
          <a:xfrm>
            <a:off x="5595440" y="1930593"/>
            <a:ext cx="881560" cy="335354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01AEEE6-7BF7-4176-A467-2172344D210A}"/>
              </a:ext>
            </a:extLst>
          </p:cNvPr>
          <p:cNvSpPr/>
          <p:nvPr/>
        </p:nvSpPr>
        <p:spPr>
          <a:xfrm>
            <a:off x="7271840" y="1938267"/>
            <a:ext cx="762000" cy="334587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EE0B117-3D0D-42C5-A80B-BF56AEBF691E}"/>
              </a:ext>
            </a:extLst>
          </p:cNvPr>
          <p:cNvSpPr/>
          <p:nvPr/>
        </p:nvSpPr>
        <p:spPr>
          <a:xfrm>
            <a:off x="8935642" y="1938267"/>
            <a:ext cx="817958" cy="334587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76D2FBC-7B95-471F-BCB9-9B6DB2F2B5F6}"/>
              </a:ext>
            </a:extLst>
          </p:cNvPr>
          <p:cNvSpPr/>
          <p:nvPr/>
        </p:nvSpPr>
        <p:spPr>
          <a:xfrm>
            <a:off x="1657350" y="5435025"/>
            <a:ext cx="8888050" cy="584775"/>
          </a:xfrm>
          <a:prstGeom prst="rect">
            <a:avLst/>
          </a:prstGeom>
        </p:spPr>
        <p:txBody>
          <a:bodyPr wrap="square">
            <a:spAutoFit/>
          </a:bodyPr>
          <a:lstStyle/>
          <a:p>
            <a:pPr lvl="0"/>
            <a:r>
              <a:rPr lang="en-US" sz="800" baseline="30000" dirty="0">
                <a:solidFill>
                  <a:srgbClr val="000000"/>
                </a:solidFill>
              </a:rPr>
              <a:t>1</a:t>
            </a:r>
            <a:r>
              <a:rPr lang="en-US" sz="800" dirty="0">
                <a:solidFill>
                  <a:srgbClr val="000000"/>
                </a:solidFill>
              </a:rPr>
              <a:t>Deductible waived</a:t>
            </a:r>
          </a:p>
          <a:p>
            <a:pPr lvl="0"/>
            <a:endParaRPr lang="en-US" sz="800" dirty="0">
              <a:solidFill>
                <a:srgbClr val="000000"/>
              </a:solidFill>
            </a:endParaRPr>
          </a:p>
          <a:p>
            <a:pPr lvl="0"/>
            <a:r>
              <a:rPr lang="en-US" sz="800" baseline="30000" dirty="0">
                <a:solidFill>
                  <a:srgbClr val="000000"/>
                </a:solidFill>
              </a:rPr>
              <a:t>2</a:t>
            </a:r>
            <a:r>
              <a:rPr lang="en-US" sz="800" dirty="0">
                <a:solidFill>
                  <a:srgbClr val="000000"/>
                </a:solidFill>
              </a:rPr>
              <a:t>If enrolled in a Moda Health medical plan, each covered individual must choose a PCP 360 with Moda Health to receive the enhanced “coordinated” benefit under that plan when using a provider in the Connexus Network. If an individual has not chosen a PCP 360 with Moda Health, they will receive the “non-coordinated” benefit shown in the right column, if using a provider in the Connexus Network.</a:t>
            </a:r>
          </a:p>
        </p:txBody>
      </p:sp>
    </p:spTree>
    <p:extLst>
      <p:ext uri="{BB962C8B-B14F-4D97-AF65-F5344CB8AC3E}">
        <p14:creationId xmlns:p14="http://schemas.microsoft.com/office/powerpoint/2010/main" val="4034263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84B724-FC30-43D4-A17E-E364B52282CE}"/>
              </a:ext>
            </a:extLst>
          </p:cNvPr>
          <p:cNvSpPr>
            <a:spLocks noGrp="1"/>
          </p:cNvSpPr>
          <p:nvPr>
            <p:ph type="title"/>
          </p:nvPr>
        </p:nvSpPr>
        <p:spPr/>
        <p:txBody>
          <a:bodyPr>
            <a:normAutofit fontScale="90000"/>
          </a:bodyPr>
          <a:lstStyle/>
          <a:p>
            <a:r>
              <a:rPr lang="en-US" dirty="0"/>
              <a:t>How to participate in coordinated care and </a:t>
            </a:r>
            <a:br>
              <a:rPr lang="en-US" dirty="0"/>
            </a:br>
            <a:r>
              <a:rPr lang="en-US" dirty="0"/>
              <a:t>receive enhanced benefits</a:t>
            </a:r>
          </a:p>
        </p:txBody>
      </p:sp>
      <p:grpSp>
        <p:nvGrpSpPr>
          <p:cNvPr id="36" name="Group 35">
            <a:extLst>
              <a:ext uri="{FF2B5EF4-FFF2-40B4-BE49-F238E27FC236}">
                <a16:creationId xmlns:a16="http://schemas.microsoft.com/office/drawing/2014/main" id="{D4DA15DF-FEC0-44CC-BD56-4FD0E3EEFED8}"/>
              </a:ext>
            </a:extLst>
          </p:cNvPr>
          <p:cNvGrpSpPr/>
          <p:nvPr/>
        </p:nvGrpSpPr>
        <p:grpSpPr>
          <a:xfrm>
            <a:off x="1443265" y="1828800"/>
            <a:ext cx="9377136" cy="772931"/>
            <a:chOff x="512860" y="1840784"/>
            <a:chExt cx="8311100" cy="830997"/>
          </a:xfrm>
        </p:grpSpPr>
        <p:sp>
          <p:nvSpPr>
            <p:cNvPr id="30" name="Rectangle: Rounded Corners 29">
              <a:extLst>
                <a:ext uri="{FF2B5EF4-FFF2-40B4-BE49-F238E27FC236}">
                  <a16:creationId xmlns:a16="http://schemas.microsoft.com/office/drawing/2014/main" id="{2272616C-6644-456B-A5FC-F2CB88F73745}"/>
                </a:ext>
              </a:extLst>
            </p:cNvPr>
            <p:cNvSpPr/>
            <p:nvPr/>
          </p:nvSpPr>
          <p:spPr>
            <a:xfrm>
              <a:off x="1127760" y="1840784"/>
              <a:ext cx="7696200" cy="830997"/>
            </a:xfrm>
            <a:prstGeom prst="roundRect">
              <a:avLst>
                <a:gd name="adj" fmla="val 0"/>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Rectangle: Rounded Corners 1">
              <a:extLst>
                <a:ext uri="{FF2B5EF4-FFF2-40B4-BE49-F238E27FC236}">
                  <a16:creationId xmlns:a16="http://schemas.microsoft.com/office/drawing/2014/main" id="{10FD804D-D52F-4A0E-9CC9-77B7C490F52D}"/>
                </a:ext>
              </a:extLst>
            </p:cNvPr>
            <p:cNvSpPr/>
            <p:nvPr/>
          </p:nvSpPr>
          <p:spPr>
            <a:xfrm>
              <a:off x="512860" y="1840784"/>
              <a:ext cx="2362200" cy="830997"/>
            </a:xfrm>
            <a:prstGeom prst="roundRect">
              <a:avLst>
                <a:gd name="adj" fmla="val 0"/>
              </a:avLst>
            </a:prstGeom>
            <a:solidFill>
              <a:srgbClr val="3AA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Rectangle 6">
              <a:extLst>
                <a:ext uri="{FF2B5EF4-FFF2-40B4-BE49-F238E27FC236}">
                  <a16:creationId xmlns:a16="http://schemas.microsoft.com/office/drawing/2014/main" id="{5C1941CB-8A87-4E2E-8DED-95F937D1EA6D}"/>
                </a:ext>
              </a:extLst>
            </p:cNvPr>
            <p:cNvSpPr/>
            <p:nvPr/>
          </p:nvSpPr>
          <p:spPr>
            <a:xfrm>
              <a:off x="605990" y="1934606"/>
              <a:ext cx="2175940" cy="584775"/>
            </a:xfrm>
            <a:prstGeom prst="rect">
              <a:avLst/>
            </a:prstGeom>
          </p:spPr>
          <p:txBody>
            <a:bodyPr wrap="square">
              <a:spAutoFit/>
            </a:bodyPr>
            <a:lstStyle/>
            <a:p>
              <a:pPr lvl="0"/>
              <a:r>
                <a:rPr lang="en-US" sz="1600" b="1" dirty="0">
                  <a:solidFill>
                    <a:schemeClr val="bg1"/>
                  </a:solidFill>
                </a:rPr>
                <a:t>Choose a PCP 360 </a:t>
              </a:r>
              <a:br>
                <a:rPr lang="en-US" sz="1600" b="1" dirty="0">
                  <a:solidFill>
                    <a:schemeClr val="bg1"/>
                  </a:solidFill>
                </a:rPr>
              </a:br>
              <a:r>
                <a:rPr lang="en-US" sz="1600" b="1" dirty="0">
                  <a:solidFill>
                    <a:schemeClr val="bg1"/>
                  </a:solidFill>
                </a:rPr>
                <a:t>with Moda Health </a:t>
              </a:r>
            </a:p>
          </p:txBody>
        </p:sp>
        <p:sp>
          <p:nvSpPr>
            <p:cNvPr id="8" name="Rectangle 7">
              <a:extLst>
                <a:ext uri="{FF2B5EF4-FFF2-40B4-BE49-F238E27FC236}">
                  <a16:creationId xmlns:a16="http://schemas.microsoft.com/office/drawing/2014/main" id="{1728C1CB-2B41-456A-ABA0-23FA781FBC98}"/>
                </a:ext>
              </a:extLst>
            </p:cNvPr>
            <p:cNvSpPr/>
            <p:nvPr/>
          </p:nvSpPr>
          <p:spPr>
            <a:xfrm>
              <a:off x="2968191" y="1916984"/>
              <a:ext cx="5621869" cy="584775"/>
            </a:xfrm>
            <a:prstGeom prst="rect">
              <a:avLst/>
            </a:prstGeom>
          </p:spPr>
          <p:txBody>
            <a:bodyPr wrap="square">
              <a:spAutoFit/>
            </a:bodyPr>
            <a:lstStyle/>
            <a:p>
              <a:pPr lvl="0"/>
              <a:r>
                <a:rPr lang="en-US" sz="1600" dirty="0"/>
                <a:t>A PCP 360 is a primary care provider who is willing to partner with the member and provide higher-quality care</a:t>
              </a:r>
            </a:p>
          </p:txBody>
        </p:sp>
      </p:grpSp>
      <p:grpSp>
        <p:nvGrpSpPr>
          <p:cNvPr id="37" name="Group 36">
            <a:extLst>
              <a:ext uri="{FF2B5EF4-FFF2-40B4-BE49-F238E27FC236}">
                <a16:creationId xmlns:a16="http://schemas.microsoft.com/office/drawing/2014/main" id="{75686EC6-E95A-4F8A-ACD4-437D28E89A48}"/>
              </a:ext>
            </a:extLst>
          </p:cNvPr>
          <p:cNvGrpSpPr/>
          <p:nvPr/>
        </p:nvGrpSpPr>
        <p:grpSpPr>
          <a:xfrm>
            <a:off x="1443265" y="2679239"/>
            <a:ext cx="9377136" cy="772931"/>
            <a:chOff x="523130" y="2697706"/>
            <a:chExt cx="8311100" cy="830997"/>
          </a:xfrm>
        </p:grpSpPr>
        <p:sp>
          <p:nvSpPr>
            <p:cNvPr id="31" name="Rectangle: Rounded Corners 30">
              <a:extLst>
                <a:ext uri="{FF2B5EF4-FFF2-40B4-BE49-F238E27FC236}">
                  <a16:creationId xmlns:a16="http://schemas.microsoft.com/office/drawing/2014/main" id="{DC31E21D-97C6-47E6-BAB6-A3C4715B6347}"/>
                </a:ext>
              </a:extLst>
            </p:cNvPr>
            <p:cNvSpPr/>
            <p:nvPr/>
          </p:nvSpPr>
          <p:spPr>
            <a:xfrm>
              <a:off x="1138030" y="2697706"/>
              <a:ext cx="7696200" cy="830997"/>
            </a:xfrm>
            <a:prstGeom prst="roundRect">
              <a:avLst>
                <a:gd name="adj" fmla="val 0"/>
              </a:avLst>
            </a:prstGeom>
            <a:solidFill>
              <a:srgbClr val="E8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1" name="Rectangle: Rounded Corners 20">
              <a:extLst>
                <a:ext uri="{FF2B5EF4-FFF2-40B4-BE49-F238E27FC236}">
                  <a16:creationId xmlns:a16="http://schemas.microsoft.com/office/drawing/2014/main" id="{AF97A537-7105-4A97-AC2A-C0BB9CCC5D2D}"/>
                </a:ext>
              </a:extLst>
            </p:cNvPr>
            <p:cNvSpPr/>
            <p:nvPr/>
          </p:nvSpPr>
          <p:spPr>
            <a:xfrm>
              <a:off x="523130" y="2697706"/>
              <a:ext cx="2362200" cy="830997"/>
            </a:xfrm>
            <a:prstGeom prst="roundRect">
              <a:avLst>
                <a:gd name="adj" fmla="val 0"/>
              </a:avLst>
            </a:prstGeom>
            <a:solidFill>
              <a:srgbClr val="3AA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Rectangle 9">
              <a:extLst>
                <a:ext uri="{FF2B5EF4-FFF2-40B4-BE49-F238E27FC236}">
                  <a16:creationId xmlns:a16="http://schemas.microsoft.com/office/drawing/2014/main" id="{7430F83A-F643-4F2F-BE11-A49AA689A624}"/>
                </a:ext>
              </a:extLst>
            </p:cNvPr>
            <p:cNvSpPr/>
            <p:nvPr/>
          </p:nvSpPr>
          <p:spPr>
            <a:xfrm>
              <a:off x="581358" y="2773668"/>
              <a:ext cx="2200572" cy="584775"/>
            </a:xfrm>
            <a:prstGeom prst="rect">
              <a:avLst/>
            </a:prstGeom>
          </p:spPr>
          <p:txBody>
            <a:bodyPr wrap="square">
              <a:spAutoFit/>
            </a:bodyPr>
            <a:lstStyle/>
            <a:p>
              <a:pPr lvl="0"/>
              <a:r>
                <a:rPr lang="en-US" sz="1600" b="1" dirty="0">
                  <a:solidFill>
                    <a:schemeClr val="bg1"/>
                  </a:solidFill>
                </a:rPr>
                <a:t>Each member of your family gets a choice</a:t>
              </a:r>
            </a:p>
          </p:txBody>
        </p:sp>
        <p:sp>
          <p:nvSpPr>
            <p:cNvPr id="11" name="Rectangle 10">
              <a:extLst>
                <a:ext uri="{FF2B5EF4-FFF2-40B4-BE49-F238E27FC236}">
                  <a16:creationId xmlns:a16="http://schemas.microsoft.com/office/drawing/2014/main" id="{A3D6C119-AA43-4F47-AE63-4406CFFD83D4}"/>
                </a:ext>
              </a:extLst>
            </p:cNvPr>
            <p:cNvSpPr/>
            <p:nvPr/>
          </p:nvSpPr>
          <p:spPr>
            <a:xfrm>
              <a:off x="2988730" y="2786325"/>
              <a:ext cx="5601330" cy="584775"/>
            </a:xfrm>
            <a:prstGeom prst="rect">
              <a:avLst/>
            </a:prstGeom>
          </p:spPr>
          <p:txBody>
            <a:bodyPr wrap="square">
              <a:spAutoFit/>
            </a:bodyPr>
            <a:lstStyle/>
            <a:p>
              <a:pPr lvl="0"/>
              <a:r>
                <a:rPr lang="en-US" sz="1600" dirty="0"/>
                <a:t>Each enrolled member can choose their own PCP 360 and whether they would like to participate in coordinated care</a:t>
              </a:r>
            </a:p>
          </p:txBody>
        </p:sp>
      </p:grpSp>
      <p:grpSp>
        <p:nvGrpSpPr>
          <p:cNvPr id="38" name="Group 37">
            <a:extLst>
              <a:ext uri="{FF2B5EF4-FFF2-40B4-BE49-F238E27FC236}">
                <a16:creationId xmlns:a16="http://schemas.microsoft.com/office/drawing/2014/main" id="{EEC66315-37B7-4F14-9D73-1034575D1145}"/>
              </a:ext>
            </a:extLst>
          </p:cNvPr>
          <p:cNvGrpSpPr/>
          <p:nvPr/>
        </p:nvGrpSpPr>
        <p:grpSpPr>
          <a:xfrm>
            <a:off x="1443264" y="3529677"/>
            <a:ext cx="9382053" cy="779017"/>
            <a:chOff x="523742" y="3544937"/>
            <a:chExt cx="8315458" cy="837540"/>
          </a:xfrm>
        </p:grpSpPr>
        <p:sp>
          <p:nvSpPr>
            <p:cNvPr id="32" name="Rectangle: Rounded Corners 31">
              <a:extLst>
                <a:ext uri="{FF2B5EF4-FFF2-40B4-BE49-F238E27FC236}">
                  <a16:creationId xmlns:a16="http://schemas.microsoft.com/office/drawing/2014/main" id="{D3830F60-01A2-4D08-9F39-499E0E7F1E9F}"/>
                </a:ext>
              </a:extLst>
            </p:cNvPr>
            <p:cNvSpPr/>
            <p:nvPr/>
          </p:nvSpPr>
          <p:spPr>
            <a:xfrm>
              <a:off x="1143000" y="3544937"/>
              <a:ext cx="7696200" cy="830997"/>
            </a:xfrm>
            <a:prstGeom prst="roundRect">
              <a:avLst>
                <a:gd name="adj" fmla="val 0"/>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2" name="Rectangle: Rounded Corners 21">
              <a:extLst>
                <a:ext uri="{FF2B5EF4-FFF2-40B4-BE49-F238E27FC236}">
                  <a16:creationId xmlns:a16="http://schemas.microsoft.com/office/drawing/2014/main" id="{4C1BB0E5-161B-4F15-A2A2-7DCCFB559A06}"/>
                </a:ext>
              </a:extLst>
            </p:cNvPr>
            <p:cNvSpPr/>
            <p:nvPr/>
          </p:nvSpPr>
          <p:spPr>
            <a:xfrm>
              <a:off x="523742" y="3544937"/>
              <a:ext cx="2362200" cy="830997"/>
            </a:xfrm>
            <a:prstGeom prst="roundRect">
              <a:avLst>
                <a:gd name="adj" fmla="val 0"/>
              </a:avLst>
            </a:prstGeom>
            <a:solidFill>
              <a:srgbClr val="3AA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Rectangle 12">
              <a:extLst>
                <a:ext uri="{FF2B5EF4-FFF2-40B4-BE49-F238E27FC236}">
                  <a16:creationId xmlns:a16="http://schemas.microsoft.com/office/drawing/2014/main" id="{68B44DE0-9772-4BC5-8F41-B67A7386DC74}"/>
                </a:ext>
              </a:extLst>
            </p:cNvPr>
            <p:cNvSpPr/>
            <p:nvPr/>
          </p:nvSpPr>
          <p:spPr>
            <a:xfrm>
              <a:off x="581358" y="3551480"/>
              <a:ext cx="2200572" cy="830997"/>
            </a:xfrm>
            <a:prstGeom prst="rect">
              <a:avLst/>
            </a:prstGeom>
          </p:spPr>
          <p:txBody>
            <a:bodyPr wrap="square">
              <a:spAutoFit/>
            </a:bodyPr>
            <a:lstStyle/>
            <a:p>
              <a:pPr lvl="0"/>
              <a:r>
                <a:rPr lang="en-US" sz="1600" b="1" dirty="0">
                  <a:solidFill>
                    <a:schemeClr val="bg1"/>
                  </a:solidFill>
                </a:rPr>
                <a:t>Use your PCP 360 </a:t>
              </a:r>
              <a:br>
                <a:rPr lang="en-US" sz="1600" b="1" dirty="0">
                  <a:solidFill>
                    <a:schemeClr val="bg1"/>
                  </a:solidFill>
                </a:rPr>
              </a:br>
              <a:r>
                <a:rPr lang="en-US" sz="1600" b="1" dirty="0">
                  <a:solidFill>
                    <a:schemeClr val="bg1"/>
                  </a:solidFill>
                </a:rPr>
                <a:t>for all of  your primary care needs</a:t>
              </a:r>
            </a:p>
          </p:txBody>
        </p:sp>
        <p:sp>
          <p:nvSpPr>
            <p:cNvPr id="14" name="Rectangle 13">
              <a:extLst>
                <a:ext uri="{FF2B5EF4-FFF2-40B4-BE49-F238E27FC236}">
                  <a16:creationId xmlns:a16="http://schemas.microsoft.com/office/drawing/2014/main" id="{DD067531-1FEB-4F64-901C-AE1753A91CAA}"/>
                </a:ext>
              </a:extLst>
            </p:cNvPr>
            <p:cNvSpPr/>
            <p:nvPr/>
          </p:nvSpPr>
          <p:spPr>
            <a:xfrm>
              <a:off x="2968190" y="3731589"/>
              <a:ext cx="4097870" cy="338554"/>
            </a:xfrm>
            <a:prstGeom prst="rect">
              <a:avLst/>
            </a:prstGeom>
          </p:spPr>
          <p:txBody>
            <a:bodyPr wrap="square">
              <a:spAutoFit/>
            </a:bodyPr>
            <a:lstStyle/>
            <a:p>
              <a:pPr lvl="0"/>
              <a:r>
                <a:rPr lang="en-US" sz="1600" dirty="0"/>
                <a:t>No referrals required to see specialists</a:t>
              </a:r>
            </a:p>
          </p:txBody>
        </p:sp>
      </p:grpSp>
      <p:grpSp>
        <p:nvGrpSpPr>
          <p:cNvPr id="39" name="Group 38">
            <a:extLst>
              <a:ext uri="{FF2B5EF4-FFF2-40B4-BE49-F238E27FC236}">
                <a16:creationId xmlns:a16="http://schemas.microsoft.com/office/drawing/2014/main" id="{058C9A1C-31C3-4333-97D9-5FFB1A37CB62}"/>
              </a:ext>
            </a:extLst>
          </p:cNvPr>
          <p:cNvGrpSpPr/>
          <p:nvPr/>
        </p:nvGrpSpPr>
        <p:grpSpPr>
          <a:xfrm>
            <a:off x="1443265" y="4386660"/>
            <a:ext cx="9377136" cy="772931"/>
            <a:chOff x="523130" y="4395309"/>
            <a:chExt cx="8311100" cy="830997"/>
          </a:xfrm>
        </p:grpSpPr>
        <p:sp>
          <p:nvSpPr>
            <p:cNvPr id="33" name="Rectangle: Rounded Corners 32">
              <a:extLst>
                <a:ext uri="{FF2B5EF4-FFF2-40B4-BE49-F238E27FC236}">
                  <a16:creationId xmlns:a16="http://schemas.microsoft.com/office/drawing/2014/main" id="{BE745EA1-9821-4DC5-914D-219D87ECA0C8}"/>
                </a:ext>
              </a:extLst>
            </p:cNvPr>
            <p:cNvSpPr/>
            <p:nvPr/>
          </p:nvSpPr>
          <p:spPr>
            <a:xfrm>
              <a:off x="1138030" y="4395309"/>
              <a:ext cx="7696200" cy="830997"/>
            </a:xfrm>
            <a:prstGeom prst="roundRect">
              <a:avLst>
                <a:gd name="adj" fmla="val 0"/>
              </a:avLst>
            </a:prstGeom>
            <a:solidFill>
              <a:srgbClr val="E8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3" name="Rectangle: Rounded Corners 22">
              <a:extLst>
                <a:ext uri="{FF2B5EF4-FFF2-40B4-BE49-F238E27FC236}">
                  <a16:creationId xmlns:a16="http://schemas.microsoft.com/office/drawing/2014/main" id="{EBBFCCDF-41F2-417F-A139-14D9BE413DDC}"/>
                </a:ext>
              </a:extLst>
            </p:cNvPr>
            <p:cNvSpPr/>
            <p:nvPr/>
          </p:nvSpPr>
          <p:spPr>
            <a:xfrm>
              <a:off x="523130" y="4395309"/>
              <a:ext cx="2362200" cy="830997"/>
            </a:xfrm>
            <a:prstGeom prst="roundRect">
              <a:avLst>
                <a:gd name="adj" fmla="val 0"/>
              </a:avLst>
            </a:prstGeom>
            <a:solidFill>
              <a:srgbClr val="3AA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Rectangle 15">
              <a:extLst>
                <a:ext uri="{FF2B5EF4-FFF2-40B4-BE49-F238E27FC236}">
                  <a16:creationId xmlns:a16="http://schemas.microsoft.com/office/drawing/2014/main" id="{A3EAE4F9-318D-443D-881F-CC63080EC921}"/>
                </a:ext>
              </a:extLst>
            </p:cNvPr>
            <p:cNvSpPr/>
            <p:nvPr/>
          </p:nvSpPr>
          <p:spPr>
            <a:xfrm>
              <a:off x="581358" y="4480513"/>
              <a:ext cx="2386832" cy="584775"/>
            </a:xfrm>
            <a:prstGeom prst="rect">
              <a:avLst/>
            </a:prstGeom>
          </p:spPr>
          <p:txBody>
            <a:bodyPr wrap="square">
              <a:spAutoFit/>
            </a:bodyPr>
            <a:lstStyle/>
            <a:p>
              <a:pPr lvl="0"/>
              <a:r>
                <a:rPr lang="en-US" sz="1600" b="1" dirty="0">
                  <a:solidFill>
                    <a:schemeClr val="bg1"/>
                  </a:solidFill>
                </a:rPr>
                <a:t>Choose a PCP 360 at anytime during the year</a:t>
              </a:r>
            </a:p>
          </p:txBody>
        </p:sp>
        <p:sp>
          <p:nvSpPr>
            <p:cNvPr id="17" name="Rectangle 16">
              <a:extLst>
                <a:ext uri="{FF2B5EF4-FFF2-40B4-BE49-F238E27FC236}">
                  <a16:creationId xmlns:a16="http://schemas.microsoft.com/office/drawing/2014/main" id="{0D9747CE-D798-495C-AE50-A39604AB0F49}"/>
                </a:ext>
              </a:extLst>
            </p:cNvPr>
            <p:cNvSpPr/>
            <p:nvPr/>
          </p:nvSpPr>
          <p:spPr>
            <a:xfrm>
              <a:off x="2988730" y="4496334"/>
              <a:ext cx="5698070" cy="584775"/>
            </a:xfrm>
            <a:prstGeom prst="rect">
              <a:avLst/>
            </a:prstGeom>
          </p:spPr>
          <p:txBody>
            <a:bodyPr wrap="square">
              <a:spAutoFit/>
            </a:bodyPr>
            <a:lstStyle/>
            <a:p>
              <a:pPr lvl="0"/>
              <a:r>
                <a:rPr lang="en-US" sz="1600" dirty="0"/>
                <a:t>Enhanced benefits are effective the first of the month in which you make the selection</a:t>
              </a:r>
            </a:p>
          </p:txBody>
        </p:sp>
      </p:grpSp>
      <p:grpSp>
        <p:nvGrpSpPr>
          <p:cNvPr id="40" name="Group 39">
            <a:extLst>
              <a:ext uri="{FF2B5EF4-FFF2-40B4-BE49-F238E27FC236}">
                <a16:creationId xmlns:a16="http://schemas.microsoft.com/office/drawing/2014/main" id="{1F5B5579-2354-4AD5-82BB-B6E5166706F0}"/>
              </a:ext>
            </a:extLst>
          </p:cNvPr>
          <p:cNvGrpSpPr/>
          <p:nvPr/>
        </p:nvGrpSpPr>
        <p:grpSpPr>
          <a:xfrm>
            <a:off x="1443265" y="5244380"/>
            <a:ext cx="9377136" cy="775420"/>
            <a:chOff x="523130" y="5249083"/>
            <a:chExt cx="8311100" cy="840215"/>
          </a:xfrm>
        </p:grpSpPr>
        <p:sp>
          <p:nvSpPr>
            <p:cNvPr id="34" name="Rectangle: Rounded Corners 33">
              <a:extLst>
                <a:ext uri="{FF2B5EF4-FFF2-40B4-BE49-F238E27FC236}">
                  <a16:creationId xmlns:a16="http://schemas.microsoft.com/office/drawing/2014/main" id="{36AA3AA4-900A-4B0A-BD36-76C3B3FEC25B}"/>
                </a:ext>
              </a:extLst>
            </p:cNvPr>
            <p:cNvSpPr/>
            <p:nvPr/>
          </p:nvSpPr>
          <p:spPr>
            <a:xfrm>
              <a:off x="1138030" y="5249083"/>
              <a:ext cx="7696200" cy="830997"/>
            </a:xfrm>
            <a:prstGeom prst="roundRect">
              <a:avLst>
                <a:gd name="adj" fmla="val 0"/>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4" name="Rectangle: Rounded Corners 23">
              <a:extLst>
                <a:ext uri="{FF2B5EF4-FFF2-40B4-BE49-F238E27FC236}">
                  <a16:creationId xmlns:a16="http://schemas.microsoft.com/office/drawing/2014/main" id="{7FE679FF-C394-4395-BA95-B8E826B9A1AD}"/>
                </a:ext>
              </a:extLst>
            </p:cNvPr>
            <p:cNvSpPr/>
            <p:nvPr/>
          </p:nvSpPr>
          <p:spPr>
            <a:xfrm>
              <a:off x="523130" y="5258301"/>
              <a:ext cx="2362200" cy="830997"/>
            </a:xfrm>
            <a:prstGeom prst="roundRect">
              <a:avLst>
                <a:gd name="adj" fmla="val 0"/>
              </a:avLst>
            </a:prstGeom>
            <a:solidFill>
              <a:srgbClr val="3AA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9" name="Rectangle 18">
              <a:extLst>
                <a:ext uri="{FF2B5EF4-FFF2-40B4-BE49-F238E27FC236}">
                  <a16:creationId xmlns:a16="http://schemas.microsoft.com/office/drawing/2014/main" id="{A132E9F0-B011-4B48-807E-097D4905637B}"/>
                </a:ext>
              </a:extLst>
            </p:cNvPr>
            <p:cNvSpPr/>
            <p:nvPr/>
          </p:nvSpPr>
          <p:spPr>
            <a:xfrm>
              <a:off x="581358" y="5249083"/>
              <a:ext cx="2386832" cy="830997"/>
            </a:xfrm>
            <a:prstGeom prst="rect">
              <a:avLst/>
            </a:prstGeom>
          </p:spPr>
          <p:txBody>
            <a:bodyPr wrap="square">
              <a:spAutoFit/>
            </a:bodyPr>
            <a:lstStyle/>
            <a:p>
              <a:pPr lvl="0"/>
              <a:r>
                <a:rPr lang="en-US" sz="1600" b="1" dirty="0">
                  <a:solidFill>
                    <a:schemeClr val="bg1"/>
                  </a:solidFill>
                </a:rPr>
                <a:t>Premium is the same </a:t>
              </a:r>
              <a:br>
                <a:rPr lang="en-US" sz="1600" b="1" dirty="0">
                  <a:solidFill>
                    <a:schemeClr val="bg1"/>
                  </a:solidFill>
                </a:rPr>
              </a:br>
              <a:r>
                <a:rPr lang="en-US" sz="1600" b="1" dirty="0">
                  <a:solidFill>
                    <a:schemeClr val="bg1"/>
                  </a:solidFill>
                </a:rPr>
                <a:t>for coordinated care or non-coordinated care</a:t>
              </a:r>
            </a:p>
          </p:txBody>
        </p:sp>
        <p:sp>
          <p:nvSpPr>
            <p:cNvPr id="20" name="Rectangle 19">
              <a:extLst>
                <a:ext uri="{FF2B5EF4-FFF2-40B4-BE49-F238E27FC236}">
                  <a16:creationId xmlns:a16="http://schemas.microsoft.com/office/drawing/2014/main" id="{C457C359-A57F-4A20-99FB-80B7EEC240EB}"/>
                </a:ext>
              </a:extLst>
            </p:cNvPr>
            <p:cNvSpPr/>
            <p:nvPr/>
          </p:nvSpPr>
          <p:spPr>
            <a:xfrm>
              <a:off x="3036688" y="5350108"/>
              <a:ext cx="5553372" cy="584775"/>
            </a:xfrm>
            <a:prstGeom prst="rect">
              <a:avLst/>
            </a:prstGeom>
          </p:spPr>
          <p:txBody>
            <a:bodyPr wrap="square">
              <a:spAutoFit/>
            </a:bodyPr>
            <a:lstStyle/>
            <a:p>
              <a:pPr lvl="0"/>
              <a:r>
                <a:rPr lang="en-US" sz="1600" dirty="0"/>
                <a:t>The premium for a plan does not change whether a member chooses coordinated or non-coordinated care</a:t>
              </a:r>
            </a:p>
          </p:txBody>
        </p:sp>
      </p:grpSp>
    </p:spTree>
    <p:extLst>
      <p:ext uri="{BB962C8B-B14F-4D97-AF65-F5344CB8AC3E}">
        <p14:creationId xmlns:p14="http://schemas.microsoft.com/office/powerpoint/2010/main" val="4260461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C3E507-B9D3-4EC5-B3FD-210DCA312C1C}"/>
              </a:ext>
            </a:extLst>
          </p:cNvPr>
          <p:cNvSpPr>
            <a:spLocks noGrp="1"/>
          </p:cNvSpPr>
          <p:nvPr>
            <p:ph type="title"/>
          </p:nvPr>
        </p:nvSpPr>
        <p:spPr/>
        <p:txBody>
          <a:bodyPr>
            <a:normAutofit/>
          </a:bodyPr>
          <a:lstStyle/>
          <a:p>
            <a:r>
              <a:rPr lang="en-US" dirty="0"/>
              <a:t>How to choose a </a:t>
            </a:r>
            <a:r>
              <a:rPr lang="en-US" dirty="0" err="1"/>
              <a:t>Moda</a:t>
            </a:r>
            <a:r>
              <a:rPr lang="en-US" dirty="0"/>
              <a:t> Health PCP 360</a:t>
            </a:r>
          </a:p>
        </p:txBody>
      </p:sp>
      <p:sp>
        <p:nvSpPr>
          <p:cNvPr id="2" name="Content Placeholder 1">
            <a:extLst>
              <a:ext uri="{FF2B5EF4-FFF2-40B4-BE49-F238E27FC236}">
                <a16:creationId xmlns:a16="http://schemas.microsoft.com/office/drawing/2014/main" id="{BD1E74FE-B795-4D10-A92B-F3B86444E182}"/>
              </a:ext>
            </a:extLst>
          </p:cNvPr>
          <p:cNvSpPr>
            <a:spLocks noGrp="1"/>
          </p:cNvSpPr>
          <p:nvPr>
            <p:ph idx="4294967295"/>
          </p:nvPr>
        </p:nvSpPr>
        <p:spPr>
          <a:xfrm>
            <a:off x="1415435" y="4606022"/>
            <a:ext cx="9300935" cy="1286137"/>
          </a:xfrm>
        </p:spPr>
        <p:txBody>
          <a:bodyPr>
            <a:normAutofit fontScale="92500"/>
          </a:bodyPr>
          <a:lstStyle/>
          <a:p>
            <a:r>
              <a:rPr lang="en-US" sz="2000" dirty="0">
                <a:solidFill>
                  <a:schemeClr val="tx1">
                    <a:lumMod val="65000"/>
                    <a:lumOff val="35000"/>
                  </a:schemeClr>
                </a:solidFill>
              </a:rPr>
              <a:t>Each enrolled member can choose their own PCP 360</a:t>
            </a:r>
          </a:p>
          <a:p>
            <a:r>
              <a:rPr lang="en-US" sz="2000" dirty="0">
                <a:solidFill>
                  <a:schemeClr val="tx1">
                    <a:lumMod val="65000"/>
                    <a:lumOff val="35000"/>
                  </a:schemeClr>
                </a:solidFill>
              </a:rPr>
              <a:t>The subscriber of the plan may also choose a PCP 360 for all covered members, including their spouse or domestic partner and dependents, even if they are over the age 18</a:t>
            </a:r>
          </a:p>
          <a:p>
            <a:endParaRPr lang="en-US" sz="2000" dirty="0">
              <a:solidFill>
                <a:schemeClr val="tx1">
                  <a:lumMod val="50000"/>
                  <a:lumOff val="50000"/>
                </a:schemeClr>
              </a:solidFill>
            </a:endParaRPr>
          </a:p>
        </p:txBody>
      </p:sp>
      <p:sp>
        <p:nvSpPr>
          <p:cNvPr id="7" name="Rectangle 6">
            <a:extLst>
              <a:ext uri="{FF2B5EF4-FFF2-40B4-BE49-F238E27FC236}">
                <a16:creationId xmlns:a16="http://schemas.microsoft.com/office/drawing/2014/main" id="{9A05B1F0-EE43-4E56-8BFC-29962A0371BA}"/>
              </a:ext>
            </a:extLst>
          </p:cNvPr>
          <p:cNvSpPr/>
          <p:nvPr/>
        </p:nvSpPr>
        <p:spPr>
          <a:xfrm>
            <a:off x="2782243" y="2948175"/>
            <a:ext cx="3503313" cy="1323439"/>
          </a:xfrm>
          <a:prstGeom prst="rect">
            <a:avLst/>
          </a:prstGeom>
        </p:spPr>
        <p:txBody>
          <a:bodyPr wrap="square">
            <a:spAutoFit/>
          </a:bodyPr>
          <a:lstStyle/>
          <a:p>
            <a:pPr lvl="0" algn="ctr"/>
            <a:r>
              <a:rPr lang="en-US" sz="1600" dirty="0">
                <a:solidFill>
                  <a:schemeClr val="tx1">
                    <a:lumMod val="65000"/>
                    <a:lumOff val="35000"/>
                  </a:schemeClr>
                </a:solidFill>
              </a:rPr>
              <a:t>Call a Moda 360 Health Navigator at 866-923-0409. You can also message one instantly through your Member Dashboard or email them at </a:t>
            </a:r>
            <a:r>
              <a:rPr lang="en-US" sz="1600" dirty="0">
                <a:solidFill>
                  <a:schemeClr val="accent2"/>
                </a:solidFill>
              </a:rPr>
              <a:t>oebbquestions@modahealth.com</a:t>
            </a:r>
            <a:r>
              <a:rPr lang="en-US" sz="1600" dirty="0">
                <a:solidFill>
                  <a:schemeClr val="tx1">
                    <a:lumMod val="65000"/>
                    <a:lumOff val="35000"/>
                  </a:schemeClr>
                </a:solidFill>
              </a:rPr>
              <a:t>.</a:t>
            </a:r>
          </a:p>
        </p:txBody>
      </p:sp>
      <p:sp>
        <p:nvSpPr>
          <p:cNvPr id="8" name="Rectangle 7">
            <a:extLst>
              <a:ext uri="{FF2B5EF4-FFF2-40B4-BE49-F238E27FC236}">
                <a16:creationId xmlns:a16="http://schemas.microsoft.com/office/drawing/2014/main" id="{F3F594C4-A511-470A-8F72-FC9BA4E90520}"/>
              </a:ext>
            </a:extLst>
          </p:cNvPr>
          <p:cNvSpPr/>
          <p:nvPr/>
        </p:nvSpPr>
        <p:spPr>
          <a:xfrm>
            <a:off x="6817636" y="2948175"/>
            <a:ext cx="2401557" cy="615553"/>
          </a:xfrm>
          <a:prstGeom prst="rect">
            <a:avLst/>
          </a:prstGeom>
        </p:spPr>
        <p:txBody>
          <a:bodyPr wrap="square">
            <a:spAutoFit/>
          </a:bodyPr>
          <a:lstStyle/>
          <a:p>
            <a:pPr lvl="0" algn="ctr"/>
            <a:r>
              <a:rPr lang="en-US" dirty="0">
                <a:solidFill>
                  <a:schemeClr val="tx1">
                    <a:lumMod val="65000"/>
                    <a:lumOff val="35000"/>
                  </a:schemeClr>
                </a:solidFill>
              </a:rPr>
              <a:t> </a:t>
            </a:r>
            <a:r>
              <a:rPr lang="en-US" sz="1600" dirty="0">
                <a:solidFill>
                  <a:schemeClr val="tx1">
                    <a:lumMod val="65000"/>
                    <a:lumOff val="35000"/>
                  </a:schemeClr>
                </a:solidFill>
              </a:rPr>
              <a:t>Log in to your </a:t>
            </a:r>
            <a:br>
              <a:rPr lang="en-US" sz="1600" dirty="0">
                <a:solidFill>
                  <a:schemeClr val="tx1">
                    <a:lumMod val="65000"/>
                    <a:lumOff val="35000"/>
                  </a:schemeClr>
                </a:solidFill>
              </a:rPr>
            </a:br>
            <a:r>
              <a:rPr lang="en-US" sz="1600" dirty="0">
                <a:solidFill>
                  <a:schemeClr val="tx1">
                    <a:lumMod val="65000"/>
                    <a:lumOff val="35000"/>
                  </a:schemeClr>
                </a:solidFill>
              </a:rPr>
              <a:t>Member Dashboard</a:t>
            </a:r>
          </a:p>
        </p:txBody>
      </p:sp>
      <p:grpSp>
        <p:nvGrpSpPr>
          <p:cNvPr id="10" name="Group 9">
            <a:extLst>
              <a:ext uri="{FF2B5EF4-FFF2-40B4-BE49-F238E27FC236}">
                <a16:creationId xmlns:a16="http://schemas.microsoft.com/office/drawing/2014/main" id="{0A8DD39B-F345-4CAB-AF12-06DA604A659D}"/>
              </a:ext>
            </a:extLst>
          </p:cNvPr>
          <p:cNvGrpSpPr/>
          <p:nvPr/>
        </p:nvGrpSpPr>
        <p:grpSpPr>
          <a:xfrm>
            <a:off x="3810000" y="1614345"/>
            <a:ext cx="1254223" cy="1254223"/>
            <a:chOff x="8281082" y="3163735"/>
            <a:chExt cx="887730" cy="887730"/>
          </a:xfrm>
        </p:grpSpPr>
        <p:sp>
          <p:nvSpPr>
            <p:cNvPr id="11" name="object 24">
              <a:extLst>
                <a:ext uri="{FF2B5EF4-FFF2-40B4-BE49-F238E27FC236}">
                  <a16:creationId xmlns:a16="http://schemas.microsoft.com/office/drawing/2014/main" id="{712DB768-7684-4E18-A349-2AC7C31501B5}"/>
                </a:ext>
              </a:extLst>
            </p:cNvPr>
            <p:cNvSpPr/>
            <p:nvPr/>
          </p:nvSpPr>
          <p:spPr>
            <a:xfrm>
              <a:off x="8281082" y="3163735"/>
              <a:ext cx="887730" cy="887730"/>
            </a:xfrm>
            <a:custGeom>
              <a:avLst/>
              <a:gdLst/>
              <a:ahLst/>
              <a:cxnLst/>
              <a:rect l="l" t="t" r="r" b="b"/>
              <a:pathLst>
                <a:path w="887729" h="887729">
                  <a:moveTo>
                    <a:pt x="443572" y="0"/>
                  </a:moveTo>
                  <a:lnTo>
                    <a:pt x="395239" y="2602"/>
                  </a:lnTo>
                  <a:lnTo>
                    <a:pt x="348414" y="10230"/>
                  </a:lnTo>
                  <a:lnTo>
                    <a:pt x="303367" y="22613"/>
                  </a:lnTo>
                  <a:lnTo>
                    <a:pt x="260369" y="39479"/>
                  </a:lnTo>
                  <a:lnTo>
                    <a:pt x="219691" y="60559"/>
                  </a:lnTo>
                  <a:lnTo>
                    <a:pt x="181602" y="85582"/>
                  </a:lnTo>
                  <a:lnTo>
                    <a:pt x="146374" y="114277"/>
                  </a:lnTo>
                  <a:lnTo>
                    <a:pt x="114277" y="146374"/>
                  </a:lnTo>
                  <a:lnTo>
                    <a:pt x="85582" y="181602"/>
                  </a:lnTo>
                  <a:lnTo>
                    <a:pt x="60559" y="219691"/>
                  </a:lnTo>
                  <a:lnTo>
                    <a:pt x="39479" y="260369"/>
                  </a:lnTo>
                  <a:lnTo>
                    <a:pt x="22613" y="303367"/>
                  </a:lnTo>
                  <a:lnTo>
                    <a:pt x="10230" y="348414"/>
                  </a:lnTo>
                  <a:lnTo>
                    <a:pt x="2602" y="395239"/>
                  </a:lnTo>
                  <a:lnTo>
                    <a:pt x="0" y="443572"/>
                  </a:lnTo>
                  <a:lnTo>
                    <a:pt x="2602" y="491905"/>
                  </a:lnTo>
                  <a:lnTo>
                    <a:pt x="10230" y="538731"/>
                  </a:lnTo>
                  <a:lnTo>
                    <a:pt x="22613" y="583777"/>
                  </a:lnTo>
                  <a:lnTo>
                    <a:pt x="39479" y="626776"/>
                  </a:lnTo>
                  <a:lnTo>
                    <a:pt x="60559" y="667454"/>
                  </a:lnTo>
                  <a:lnTo>
                    <a:pt x="85582" y="705543"/>
                  </a:lnTo>
                  <a:lnTo>
                    <a:pt x="114277" y="740771"/>
                  </a:lnTo>
                  <a:lnTo>
                    <a:pt x="146374" y="772868"/>
                  </a:lnTo>
                  <a:lnTo>
                    <a:pt x="181602" y="801563"/>
                  </a:lnTo>
                  <a:lnTo>
                    <a:pt x="219691" y="826586"/>
                  </a:lnTo>
                  <a:lnTo>
                    <a:pt x="260369" y="847666"/>
                  </a:lnTo>
                  <a:lnTo>
                    <a:pt x="303367" y="864532"/>
                  </a:lnTo>
                  <a:lnTo>
                    <a:pt x="348414" y="876915"/>
                  </a:lnTo>
                  <a:lnTo>
                    <a:pt x="395239" y="884543"/>
                  </a:lnTo>
                  <a:lnTo>
                    <a:pt x="443572" y="887145"/>
                  </a:lnTo>
                  <a:lnTo>
                    <a:pt x="491905" y="884543"/>
                  </a:lnTo>
                  <a:lnTo>
                    <a:pt x="538731" y="876915"/>
                  </a:lnTo>
                  <a:lnTo>
                    <a:pt x="583777" y="864532"/>
                  </a:lnTo>
                  <a:lnTo>
                    <a:pt x="626776" y="847666"/>
                  </a:lnTo>
                  <a:lnTo>
                    <a:pt x="667454" y="826586"/>
                  </a:lnTo>
                  <a:lnTo>
                    <a:pt x="705543" y="801563"/>
                  </a:lnTo>
                  <a:lnTo>
                    <a:pt x="740771" y="772868"/>
                  </a:lnTo>
                  <a:lnTo>
                    <a:pt x="772868" y="740771"/>
                  </a:lnTo>
                  <a:lnTo>
                    <a:pt x="801563" y="705543"/>
                  </a:lnTo>
                  <a:lnTo>
                    <a:pt x="826586" y="667454"/>
                  </a:lnTo>
                  <a:lnTo>
                    <a:pt x="847666" y="626776"/>
                  </a:lnTo>
                  <a:lnTo>
                    <a:pt x="864532" y="583777"/>
                  </a:lnTo>
                  <a:lnTo>
                    <a:pt x="876915" y="538731"/>
                  </a:lnTo>
                  <a:lnTo>
                    <a:pt x="884543" y="491905"/>
                  </a:lnTo>
                  <a:lnTo>
                    <a:pt x="887145" y="443572"/>
                  </a:lnTo>
                  <a:lnTo>
                    <a:pt x="884543" y="395239"/>
                  </a:lnTo>
                  <a:lnTo>
                    <a:pt x="876915" y="348414"/>
                  </a:lnTo>
                  <a:lnTo>
                    <a:pt x="864532" y="303367"/>
                  </a:lnTo>
                  <a:lnTo>
                    <a:pt x="847666" y="260369"/>
                  </a:lnTo>
                  <a:lnTo>
                    <a:pt x="826586" y="219691"/>
                  </a:lnTo>
                  <a:lnTo>
                    <a:pt x="801563" y="181602"/>
                  </a:lnTo>
                  <a:lnTo>
                    <a:pt x="772868" y="146374"/>
                  </a:lnTo>
                  <a:lnTo>
                    <a:pt x="740771" y="114277"/>
                  </a:lnTo>
                  <a:lnTo>
                    <a:pt x="705543" y="85582"/>
                  </a:lnTo>
                  <a:lnTo>
                    <a:pt x="667454" y="60559"/>
                  </a:lnTo>
                  <a:lnTo>
                    <a:pt x="626776" y="39479"/>
                  </a:lnTo>
                  <a:lnTo>
                    <a:pt x="583777" y="22613"/>
                  </a:lnTo>
                  <a:lnTo>
                    <a:pt x="538731" y="10230"/>
                  </a:lnTo>
                  <a:lnTo>
                    <a:pt x="491905" y="2602"/>
                  </a:lnTo>
                  <a:lnTo>
                    <a:pt x="443572" y="0"/>
                  </a:lnTo>
                  <a:close/>
                </a:path>
              </a:pathLst>
            </a:custGeom>
            <a:solidFill>
              <a:srgbClr val="00A0AF"/>
            </a:solidFill>
          </p:spPr>
          <p:txBody>
            <a:bodyPr wrap="square" lIns="0" tIns="0" rIns="0" bIns="0" rtlCol="0"/>
            <a:lstStyle/>
            <a:p>
              <a:endParaRPr/>
            </a:p>
          </p:txBody>
        </p:sp>
        <p:pic>
          <p:nvPicPr>
            <p:cNvPr id="12" name="Graphic 11">
              <a:extLst>
                <a:ext uri="{FF2B5EF4-FFF2-40B4-BE49-F238E27FC236}">
                  <a16:creationId xmlns:a16="http://schemas.microsoft.com/office/drawing/2014/main" id="{81434879-FE48-4A65-93D0-2F61B05B71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41198" y="3223635"/>
              <a:ext cx="781050" cy="781050"/>
            </a:xfrm>
            <a:prstGeom prst="rect">
              <a:avLst/>
            </a:prstGeom>
          </p:spPr>
        </p:pic>
      </p:grpSp>
      <p:grpSp>
        <p:nvGrpSpPr>
          <p:cNvPr id="13" name="Group 12">
            <a:extLst>
              <a:ext uri="{FF2B5EF4-FFF2-40B4-BE49-F238E27FC236}">
                <a16:creationId xmlns:a16="http://schemas.microsoft.com/office/drawing/2014/main" id="{69E681AB-42BC-45B8-9A6C-46390E021524}"/>
              </a:ext>
            </a:extLst>
          </p:cNvPr>
          <p:cNvGrpSpPr/>
          <p:nvPr/>
        </p:nvGrpSpPr>
        <p:grpSpPr>
          <a:xfrm>
            <a:off x="7391302" y="1614345"/>
            <a:ext cx="1254224" cy="1254224"/>
            <a:chOff x="11584254" y="4264917"/>
            <a:chExt cx="887730" cy="887730"/>
          </a:xfrm>
        </p:grpSpPr>
        <p:sp>
          <p:nvSpPr>
            <p:cNvPr id="14" name="object 111">
              <a:extLst>
                <a:ext uri="{FF2B5EF4-FFF2-40B4-BE49-F238E27FC236}">
                  <a16:creationId xmlns:a16="http://schemas.microsoft.com/office/drawing/2014/main" id="{F6B35A3B-B646-4D1D-B53D-FBFAAF1D9D06}"/>
                </a:ext>
              </a:extLst>
            </p:cNvPr>
            <p:cNvSpPr/>
            <p:nvPr/>
          </p:nvSpPr>
          <p:spPr>
            <a:xfrm>
              <a:off x="11584254" y="4264917"/>
              <a:ext cx="887730" cy="887730"/>
            </a:xfrm>
            <a:custGeom>
              <a:avLst/>
              <a:gdLst/>
              <a:ahLst/>
              <a:cxnLst/>
              <a:rect l="l" t="t" r="r" b="b"/>
              <a:pathLst>
                <a:path w="887729" h="887729">
                  <a:moveTo>
                    <a:pt x="443572" y="0"/>
                  </a:moveTo>
                  <a:lnTo>
                    <a:pt x="395239" y="2602"/>
                  </a:lnTo>
                  <a:lnTo>
                    <a:pt x="348414" y="10230"/>
                  </a:lnTo>
                  <a:lnTo>
                    <a:pt x="303367" y="22613"/>
                  </a:lnTo>
                  <a:lnTo>
                    <a:pt x="260369" y="39479"/>
                  </a:lnTo>
                  <a:lnTo>
                    <a:pt x="219691" y="60559"/>
                  </a:lnTo>
                  <a:lnTo>
                    <a:pt x="181602" y="85582"/>
                  </a:lnTo>
                  <a:lnTo>
                    <a:pt x="146374" y="114277"/>
                  </a:lnTo>
                  <a:lnTo>
                    <a:pt x="114277" y="146374"/>
                  </a:lnTo>
                  <a:lnTo>
                    <a:pt x="85582" y="181602"/>
                  </a:lnTo>
                  <a:lnTo>
                    <a:pt x="60559" y="219691"/>
                  </a:lnTo>
                  <a:lnTo>
                    <a:pt x="39479" y="260369"/>
                  </a:lnTo>
                  <a:lnTo>
                    <a:pt x="22613" y="303367"/>
                  </a:lnTo>
                  <a:lnTo>
                    <a:pt x="10230" y="348414"/>
                  </a:lnTo>
                  <a:lnTo>
                    <a:pt x="2602" y="395239"/>
                  </a:lnTo>
                  <a:lnTo>
                    <a:pt x="0" y="443572"/>
                  </a:lnTo>
                  <a:lnTo>
                    <a:pt x="2602" y="491905"/>
                  </a:lnTo>
                  <a:lnTo>
                    <a:pt x="10230" y="538731"/>
                  </a:lnTo>
                  <a:lnTo>
                    <a:pt x="22613" y="583777"/>
                  </a:lnTo>
                  <a:lnTo>
                    <a:pt x="39479" y="626776"/>
                  </a:lnTo>
                  <a:lnTo>
                    <a:pt x="60559" y="667454"/>
                  </a:lnTo>
                  <a:lnTo>
                    <a:pt x="85582" y="705543"/>
                  </a:lnTo>
                  <a:lnTo>
                    <a:pt x="114277" y="740771"/>
                  </a:lnTo>
                  <a:lnTo>
                    <a:pt x="146374" y="772868"/>
                  </a:lnTo>
                  <a:lnTo>
                    <a:pt x="181602" y="801563"/>
                  </a:lnTo>
                  <a:lnTo>
                    <a:pt x="219691" y="826586"/>
                  </a:lnTo>
                  <a:lnTo>
                    <a:pt x="260369" y="847666"/>
                  </a:lnTo>
                  <a:lnTo>
                    <a:pt x="303367" y="864532"/>
                  </a:lnTo>
                  <a:lnTo>
                    <a:pt x="348414" y="876915"/>
                  </a:lnTo>
                  <a:lnTo>
                    <a:pt x="395239" y="884543"/>
                  </a:lnTo>
                  <a:lnTo>
                    <a:pt x="443572" y="887145"/>
                  </a:lnTo>
                  <a:lnTo>
                    <a:pt x="491905" y="884543"/>
                  </a:lnTo>
                  <a:lnTo>
                    <a:pt x="538731" y="876915"/>
                  </a:lnTo>
                  <a:lnTo>
                    <a:pt x="583777" y="864532"/>
                  </a:lnTo>
                  <a:lnTo>
                    <a:pt x="626776" y="847666"/>
                  </a:lnTo>
                  <a:lnTo>
                    <a:pt x="667454" y="826586"/>
                  </a:lnTo>
                  <a:lnTo>
                    <a:pt x="705543" y="801563"/>
                  </a:lnTo>
                  <a:lnTo>
                    <a:pt x="740771" y="772868"/>
                  </a:lnTo>
                  <a:lnTo>
                    <a:pt x="772868" y="740771"/>
                  </a:lnTo>
                  <a:lnTo>
                    <a:pt x="801563" y="705543"/>
                  </a:lnTo>
                  <a:lnTo>
                    <a:pt x="826586" y="667454"/>
                  </a:lnTo>
                  <a:lnTo>
                    <a:pt x="847666" y="626776"/>
                  </a:lnTo>
                  <a:lnTo>
                    <a:pt x="864532" y="583777"/>
                  </a:lnTo>
                  <a:lnTo>
                    <a:pt x="876915" y="538731"/>
                  </a:lnTo>
                  <a:lnTo>
                    <a:pt x="884543" y="491905"/>
                  </a:lnTo>
                  <a:lnTo>
                    <a:pt x="887145" y="443572"/>
                  </a:lnTo>
                  <a:lnTo>
                    <a:pt x="884543" y="395239"/>
                  </a:lnTo>
                  <a:lnTo>
                    <a:pt x="876915" y="348414"/>
                  </a:lnTo>
                  <a:lnTo>
                    <a:pt x="864532" y="303367"/>
                  </a:lnTo>
                  <a:lnTo>
                    <a:pt x="847666" y="260369"/>
                  </a:lnTo>
                  <a:lnTo>
                    <a:pt x="826586" y="219691"/>
                  </a:lnTo>
                  <a:lnTo>
                    <a:pt x="801563" y="181602"/>
                  </a:lnTo>
                  <a:lnTo>
                    <a:pt x="772868" y="146374"/>
                  </a:lnTo>
                  <a:lnTo>
                    <a:pt x="740771" y="114277"/>
                  </a:lnTo>
                  <a:lnTo>
                    <a:pt x="705543" y="85582"/>
                  </a:lnTo>
                  <a:lnTo>
                    <a:pt x="667454" y="60559"/>
                  </a:lnTo>
                  <a:lnTo>
                    <a:pt x="626776" y="39479"/>
                  </a:lnTo>
                  <a:lnTo>
                    <a:pt x="583777" y="22613"/>
                  </a:lnTo>
                  <a:lnTo>
                    <a:pt x="538731" y="10230"/>
                  </a:lnTo>
                  <a:lnTo>
                    <a:pt x="491905" y="2602"/>
                  </a:lnTo>
                  <a:lnTo>
                    <a:pt x="443572" y="0"/>
                  </a:lnTo>
                  <a:close/>
                </a:path>
              </a:pathLst>
            </a:custGeom>
            <a:solidFill>
              <a:srgbClr val="00A0AF"/>
            </a:solidFill>
          </p:spPr>
          <p:txBody>
            <a:bodyPr wrap="square" lIns="0" tIns="0" rIns="0" bIns="0" rtlCol="0"/>
            <a:lstStyle/>
            <a:p>
              <a:endParaRPr/>
            </a:p>
          </p:txBody>
        </p:sp>
        <p:pic>
          <p:nvPicPr>
            <p:cNvPr id="15" name="Graphic 14">
              <a:extLst>
                <a:ext uri="{FF2B5EF4-FFF2-40B4-BE49-F238E27FC236}">
                  <a16:creationId xmlns:a16="http://schemas.microsoft.com/office/drawing/2014/main" id="{C0FBF5A6-D0EB-49CC-B3E2-0452F3186B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40259" y="4323694"/>
              <a:ext cx="781050" cy="781050"/>
            </a:xfrm>
            <a:prstGeom prst="rect">
              <a:avLst/>
            </a:prstGeom>
          </p:spPr>
        </p:pic>
      </p:grpSp>
    </p:spTree>
    <p:extLst>
      <p:ext uri="{BB962C8B-B14F-4D97-AF65-F5344CB8AC3E}">
        <p14:creationId xmlns:p14="http://schemas.microsoft.com/office/powerpoint/2010/main" val="4279641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1413426-E6DF-462D-82BD-30CD0C8768FC}"/>
              </a:ext>
            </a:extLst>
          </p:cNvPr>
          <p:cNvSpPr>
            <a:spLocks noGrp="1"/>
          </p:cNvSpPr>
          <p:nvPr>
            <p:ph type="title"/>
          </p:nvPr>
        </p:nvSpPr>
        <p:spPr/>
        <p:txBody>
          <a:bodyPr>
            <a:normAutofit/>
          </a:bodyPr>
          <a:lstStyle/>
          <a:p>
            <a:r>
              <a:rPr lang="en-US" dirty="0"/>
              <a:t>High Deductible Health Plans 6 and 7 </a:t>
            </a:r>
          </a:p>
        </p:txBody>
      </p:sp>
      <p:sp>
        <p:nvSpPr>
          <p:cNvPr id="2" name="Content Placeholder 1">
            <a:extLst>
              <a:ext uri="{FF2B5EF4-FFF2-40B4-BE49-F238E27FC236}">
                <a16:creationId xmlns:a16="http://schemas.microsoft.com/office/drawing/2014/main" id="{383F1E06-D91C-4EE2-B164-4F4636B5EA68}"/>
              </a:ext>
            </a:extLst>
          </p:cNvPr>
          <p:cNvSpPr>
            <a:spLocks noGrp="1"/>
          </p:cNvSpPr>
          <p:nvPr>
            <p:ph idx="4294967295"/>
          </p:nvPr>
        </p:nvSpPr>
        <p:spPr>
          <a:xfrm>
            <a:off x="1371600" y="1600200"/>
            <a:ext cx="9677400" cy="4389438"/>
          </a:xfrm>
        </p:spPr>
        <p:txBody>
          <a:bodyPr>
            <a:noAutofit/>
          </a:bodyPr>
          <a:lstStyle/>
          <a:p>
            <a:r>
              <a:rPr lang="en-US" sz="2000" dirty="0">
                <a:solidFill>
                  <a:schemeClr val="tx1">
                    <a:lumMod val="65000"/>
                    <a:lumOff val="35000"/>
                  </a:schemeClr>
                </a:solidFill>
              </a:rPr>
              <a:t>High Deductible Health Plans (HDHPs) can be paired with a Health Savings Account (HSA), but members are not required to contribute to an HSA to be enrolled in plans 6 and 7</a:t>
            </a:r>
          </a:p>
          <a:p>
            <a:r>
              <a:rPr lang="en-US" sz="2000" dirty="0">
                <a:solidFill>
                  <a:schemeClr val="tx1">
                    <a:lumMod val="65000"/>
                    <a:lumOff val="35000"/>
                  </a:schemeClr>
                </a:solidFill>
              </a:rPr>
              <a:t>Preventive services covered in full; all other services are subject to the deductible </a:t>
            </a:r>
            <a:br>
              <a:rPr lang="en-US" sz="2000" dirty="0">
                <a:solidFill>
                  <a:schemeClr val="tx1">
                    <a:lumMod val="65000"/>
                    <a:lumOff val="35000"/>
                  </a:schemeClr>
                </a:solidFill>
              </a:rPr>
            </a:br>
            <a:r>
              <a:rPr lang="en-US" sz="2000" dirty="0">
                <a:solidFill>
                  <a:schemeClr val="tx1">
                    <a:lumMod val="65000"/>
                    <a:lumOff val="35000"/>
                  </a:schemeClr>
                </a:solidFill>
              </a:rPr>
              <a:t>and coinsurance</a:t>
            </a:r>
          </a:p>
          <a:p>
            <a:pPr lvl="1"/>
            <a:r>
              <a:rPr lang="en-US" sz="2000" dirty="0">
                <a:solidFill>
                  <a:schemeClr val="tx1">
                    <a:lumMod val="65000"/>
                    <a:lumOff val="35000"/>
                  </a:schemeClr>
                </a:solidFill>
              </a:rPr>
              <a:t>Pharmacy expenses are also subject to the medical deductible with the exception </a:t>
            </a:r>
            <a:br>
              <a:rPr lang="en-US" sz="2000" dirty="0">
                <a:solidFill>
                  <a:schemeClr val="tx1">
                    <a:lumMod val="65000"/>
                    <a:lumOff val="35000"/>
                  </a:schemeClr>
                </a:solidFill>
              </a:rPr>
            </a:br>
            <a:r>
              <a:rPr lang="en-US" sz="2000" dirty="0">
                <a:solidFill>
                  <a:schemeClr val="tx1">
                    <a:lumMod val="65000"/>
                    <a:lumOff val="35000"/>
                  </a:schemeClr>
                </a:solidFill>
              </a:rPr>
              <a:t>of value-tier drugs. These drugs are covered at a low copay and do not apply to </a:t>
            </a:r>
            <a:br>
              <a:rPr lang="en-US" sz="2000" dirty="0">
                <a:solidFill>
                  <a:schemeClr val="tx1">
                    <a:lumMod val="65000"/>
                    <a:lumOff val="35000"/>
                  </a:schemeClr>
                </a:solidFill>
              </a:rPr>
            </a:br>
            <a:r>
              <a:rPr lang="en-US" sz="2000" dirty="0">
                <a:solidFill>
                  <a:schemeClr val="tx1">
                    <a:lumMod val="65000"/>
                    <a:lumOff val="35000"/>
                  </a:schemeClr>
                </a:solidFill>
              </a:rPr>
              <a:t>the deductible.</a:t>
            </a:r>
          </a:p>
          <a:p>
            <a:r>
              <a:rPr lang="en-US" sz="2000" dirty="0">
                <a:solidFill>
                  <a:schemeClr val="tx1">
                    <a:lumMod val="65000"/>
                    <a:lumOff val="35000"/>
                  </a:schemeClr>
                </a:solidFill>
              </a:rPr>
              <a:t>Members who cover one or more dependents must meet the family deductible before the plan will pay for services</a:t>
            </a:r>
          </a:p>
          <a:p>
            <a:r>
              <a:rPr lang="en-US" sz="2000" dirty="0">
                <a:solidFill>
                  <a:schemeClr val="tx1">
                    <a:lumMod val="65000"/>
                    <a:lumOff val="35000"/>
                  </a:schemeClr>
                </a:solidFill>
              </a:rPr>
              <a:t>Deductible and coinsurance both accrue toward the member’s out-of-pocket maximum</a:t>
            </a:r>
          </a:p>
          <a:p>
            <a:pPr marL="0" indent="0">
              <a:buNone/>
            </a:pPr>
            <a:endParaRPr lang="en-US" sz="2000" dirty="0">
              <a:solidFill>
                <a:schemeClr val="tx1">
                  <a:lumMod val="65000"/>
                  <a:lumOff val="35000"/>
                </a:schemeClr>
              </a:solidFill>
            </a:endParaRPr>
          </a:p>
        </p:txBody>
      </p:sp>
    </p:spTree>
    <p:extLst>
      <p:ext uri="{BB962C8B-B14F-4D97-AF65-F5344CB8AC3E}">
        <p14:creationId xmlns:p14="http://schemas.microsoft.com/office/powerpoint/2010/main" val="859921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5B7D1-EC5F-46F0-86C8-381CE20FA961}"/>
              </a:ext>
            </a:extLst>
          </p:cNvPr>
          <p:cNvSpPr>
            <a:spLocks noGrp="1"/>
          </p:cNvSpPr>
          <p:nvPr>
            <p:ph type="title"/>
          </p:nvPr>
        </p:nvSpPr>
        <p:spPr/>
        <p:txBody>
          <a:bodyPr>
            <a:normAutofit/>
          </a:bodyPr>
          <a:lstStyle/>
          <a:p>
            <a:r>
              <a:rPr lang="en-US" dirty="0"/>
              <a:t>Incentive care benefits</a:t>
            </a:r>
          </a:p>
        </p:txBody>
      </p:sp>
      <p:sp>
        <p:nvSpPr>
          <p:cNvPr id="2" name="Content Placeholder 1">
            <a:extLst>
              <a:ext uri="{FF2B5EF4-FFF2-40B4-BE49-F238E27FC236}">
                <a16:creationId xmlns:a16="http://schemas.microsoft.com/office/drawing/2014/main" id="{D3283A60-9BD6-482C-BE94-414F5506D49D}"/>
              </a:ext>
            </a:extLst>
          </p:cNvPr>
          <p:cNvSpPr>
            <a:spLocks noGrp="1"/>
          </p:cNvSpPr>
          <p:nvPr>
            <p:ph idx="4294967295"/>
          </p:nvPr>
        </p:nvSpPr>
        <p:spPr>
          <a:xfrm>
            <a:off x="1392075" y="1481592"/>
            <a:ext cx="8742525" cy="1490208"/>
          </a:xfrm>
        </p:spPr>
        <p:txBody>
          <a:bodyPr>
            <a:normAutofit/>
          </a:bodyPr>
          <a:lstStyle/>
          <a:p>
            <a:pPr marL="0" indent="0">
              <a:buNone/>
            </a:pPr>
            <a:r>
              <a:rPr lang="en-US" sz="2000" dirty="0">
                <a:solidFill>
                  <a:schemeClr val="tx1">
                    <a:lumMod val="65000"/>
                    <a:lumOff val="35000"/>
                  </a:schemeClr>
                </a:solidFill>
              </a:rPr>
              <a:t>The coordinated care benefit includes an incentive care office visit with a PCP 360 or specialist for chronic conditions such as asthma, heart conditions, cholesterol, high blood pressure and diabetes</a:t>
            </a:r>
          </a:p>
          <a:p>
            <a:endParaRPr lang="en-US" sz="2000" dirty="0">
              <a:solidFill>
                <a:schemeClr val="tx1">
                  <a:lumMod val="65000"/>
                  <a:lumOff val="35000"/>
                </a:schemeClr>
              </a:solidFill>
            </a:endParaRPr>
          </a:p>
        </p:txBody>
      </p:sp>
      <p:pic>
        <p:nvPicPr>
          <p:cNvPr id="6" name="Picture 5">
            <a:extLst>
              <a:ext uri="{FF2B5EF4-FFF2-40B4-BE49-F238E27FC236}">
                <a16:creationId xmlns:a16="http://schemas.microsoft.com/office/drawing/2014/main" id="{FC7440B4-F42A-4152-AF63-AC1DDF8A868A}"/>
              </a:ext>
            </a:extLst>
          </p:cNvPr>
          <p:cNvPicPr>
            <a:picLocks noChangeAspect="1"/>
          </p:cNvPicPr>
          <p:nvPr/>
        </p:nvPicPr>
        <p:blipFill>
          <a:blip r:embed="rId2"/>
          <a:stretch>
            <a:fillRect/>
          </a:stretch>
        </p:blipFill>
        <p:spPr>
          <a:xfrm>
            <a:off x="2783671" y="2514600"/>
            <a:ext cx="6624658" cy="3101239"/>
          </a:xfrm>
          <a:prstGeom prst="rect">
            <a:avLst/>
          </a:prstGeom>
        </p:spPr>
      </p:pic>
      <p:sp>
        <p:nvSpPr>
          <p:cNvPr id="7" name="TextBox 6">
            <a:extLst>
              <a:ext uri="{FF2B5EF4-FFF2-40B4-BE49-F238E27FC236}">
                <a16:creationId xmlns:a16="http://schemas.microsoft.com/office/drawing/2014/main" id="{A26FA94F-A957-4058-8BC4-D3B5295D31D6}"/>
              </a:ext>
            </a:extLst>
          </p:cNvPr>
          <p:cNvSpPr txBox="1"/>
          <p:nvPr/>
        </p:nvSpPr>
        <p:spPr>
          <a:xfrm>
            <a:off x="1392074" y="5867400"/>
            <a:ext cx="8056725" cy="584775"/>
          </a:xfrm>
          <a:prstGeom prst="rect">
            <a:avLst/>
          </a:prstGeom>
          <a:noFill/>
        </p:spPr>
        <p:txBody>
          <a:bodyPr wrap="square" rtlCol="0">
            <a:spAutoFit/>
          </a:bodyPr>
          <a:lstStyle/>
          <a:p>
            <a:r>
              <a:rPr lang="en-US" sz="800" baseline="30000" dirty="0"/>
              <a:t>1</a:t>
            </a:r>
            <a:r>
              <a:rPr lang="en-US" sz="800" dirty="0"/>
              <a:t>Deductible waived</a:t>
            </a:r>
          </a:p>
          <a:p>
            <a:r>
              <a:rPr lang="en-US" sz="800" baseline="30000" dirty="0"/>
              <a:t>2</a:t>
            </a:r>
            <a:r>
              <a:rPr lang="en-US" sz="800" dirty="0"/>
              <a:t>If enrolled in a Moda Health medical plan, each covered individual must choose a PCP 360 with Moda Health for that individual to receive the enhanced “coordinated” benefit under that plan when using a provider in the Connexus Network. If an individual has not chosen a PCP 360 with Moda Health, they will receive the “non-coordinated” benefit shown in the right column if using a provider in the Connexus Network.</a:t>
            </a:r>
          </a:p>
        </p:txBody>
      </p:sp>
    </p:spTree>
    <p:extLst>
      <p:ext uri="{BB962C8B-B14F-4D97-AF65-F5344CB8AC3E}">
        <p14:creationId xmlns:p14="http://schemas.microsoft.com/office/powerpoint/2010/main" val="2779389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CA3D9-9B36-439C-9723-4271B16D44D9}"/>
              </a:ext>
            </a:extLst>
          </p:cNvPr>
          <p:cNvSpPr>
            <a:spLocks noGrp="1"/>
          </p:cNvSpPr>
          <p:nvPr>
            <p:ph type="title"/>
          </p:nvPr>
        </p:nvSpPr>
        <p:spPr/>
        <p:txBody>
          <a:bodyPr>
            <a:normAutofit/>
          </a:bodyPr>
          <a:lstStyle/>
          <a:p>
            <a:r>
              <a:rPr lang="en-US" dirty="0"/>
              <a:t>Pharmacy benefits</a:t>
            </a:r>
          </a:p>
        </p:txBody>
      </p:sp>
      <p:sp>
        <p:nvSpPr>
          <p:cNvPr id="7" name="Rectangle 6">
            <a:extLst>
              <a:ext uri="{FF2B5EF4-FFF2-40B4-BE49-F238E27FC236}">
                <a16:creationId xmlns:a16="http://schemas.microsoft.com/office/drawing/2014/main" id="{15BA3748-DDD5-4030-A8F1-F72C9CBABFA0}"/>
              </a:ext>
            </a:extLst>
          </p:cNvPr>
          <p:cNvSpPr/>
          <p:nvPr/>
        </p:nvSpPr>
        <p:spPr>
          <a:xfrm>
            <a:off x="1371600" y="5933500"/>
            <a:ext cx="8648700" cy="584775"/>
          </a:xfrm>
          <a:prstGeom prst="rect">
            <a:avLst/>
          </a:prstGeom>
        </p:spPr>
        <p:txBody>
          <a:bodyPr wrap="square">
            <a:spAutoFit/>
          </a:bodyPr>
          <a:lstStyle/>
          <a:p>
            <a:pPr>
              <a:defRPr/>
            </a:pPr>
            <a:r>
              <a:rPr lang="en-US" sz="800" kern="0" baseline="30000" dirty="0">
                <a:solidFill>
                  <a:sysClr val="windowText" lastClr="000000"/>
                </a:solidFill>
                <a:cs typeface="Arial" panose="020B0604020202020204" pitchFamily="34" charset="0"/>
              </a:rPr>
              <a:t>*</a:t>
            </a:r>
            <a:r>
              <a:rPr lang="en-US" sz="800" kern="0" dirty="0">
                <a:solidFill>
                  <a:sysClr val="windowText" lastClr="000000"/>
                </a:solidFill>
                <a:cs typeface="Arial" panose="020B0604020202020204" pitchFamily="34" charset="0"/>
              </a:rPr>
              <a:t>Deductible waived</a:t>
            </a:r>
          </a:p>
          <a:p>
            <a:pPr lvl="0">
              <a:defRPr/>
            </a:pPr>
            <a:r>
              <a:rPr lang="en-US" sz="800" kern="0" baseline="30000" dirty="0">
                <a:solidFill>
                  <a:sysClr val="windowText" lastClr="000000"/>
                </a:solidFill>
                <a:cs typeface="Arial" panose="020B0604020202020204" pitchFamily="34" charset="0"/>
              </a:rPr>
              <a:t>**</a:t>
            </a:r>
            <a:r>
              <a:rPr lang="en-US" sz="800" kern="0" dirty="0">
                <a:solidFill>
                  <a:sysClr val="windowText" lastClr="000000"/>
                </a:solidFill>
                <a:cs typeface="Arial" panose="020B0604020202020204" pitchFamily="34" charset="0"/>
              </a:rPr>
              <a:t>A formulary exception must be approved for non-preferred brand prescription medication</a:t>
            </a:r>
          </a:p>
          <a:p>
            <a:pPr lvl="0">
              <a:defRPr/>
            </a:pPr>
            <a:r>
              <a:rPr lang="en-US" sz="800" kern="0" baseline="30000" dirty="0">
                <a:solidFill>
                  <a:sysClr val="windowText" lastClr="000000"/>
                </a:solidFill>
                <a:cs typeface="Arial" panose="020B0604020202020204" pitchFamily="34" charset="0"/>
              </a:rPr>
              <a:t>***</a:t>
            </a:r>
            <a:r>
              <a:rPr lang="en-US" sz="800" kern="0" dirty="0">
                <a:solidFill>
                  <a:sysClr val="windowText" lastClr="000000"/>
                </a:solidFill>
                <a:cs typeface="Arial" panose="020B0604020202020204" pitchFamily="34" charset="0"/>
              </a:rPr>
              <a:t>Allows 90-day fills for select specialty medications (2 times the copay)</a:t>
            </a:r>
          </a:p>
          <a:p>
            <a:pPr lvl="0">
              <a:defRPr/>
            </a:pPr>
            <a:endParaRPr lang="en-US" sz="800" kern="0" dirty="0">
              <a:solidFill>
                <a:sysClr val="windowText" lastClr="000000"/>
              </a:solidFill>
              <a:cs typeface="Arial" panose="020B0604020202020204" pitchFamily="34" charset="0"/>
            </a:endParaRPr>
          </a:p>
        </p:txBody>
      </p:sp>
      <p:graphicFrame>
        <p:nvGraphicFramePr>
          <p:cNvPr id="8" name="Table 8">
            <a:extLst>
              <a:ext uri="{FF2B5EF4-FFF2-40B4-BE49-F238E27FC236}">
                <a16:creationId xmlns:a16="http://schemas.microsoft.com/office/drawing/2014/main" id="{7163BF2F-5AC9-4358-A786-F888716ACA08}"/>
              </a:ext>
            </a:extLst>
          </p:cNvPr>
          <p:cNvGraphicFramePr>
            <a:graphicFrameLocks noGrp="1"/>
          </p:cNvGraphicFramePr>
          <p:nvPr>
            <p:extLst>
              <p:ext uri="{D42A27DB-BD31-4B8C-83A1-F6EECF244321}">
                <p14:modId xmlns:p14="http://schemas.microsoft.com/office/powerpoint/2010/main" val="1106181838"/>
              </p:ext>
            </p:extLst>
          </p:nvPr>
        </p:nvGraphicFramePr>
        <p:xfrm>
          <a:off x="1443264" y="1416713"/>
          <a:ext cx="9478736" cy="4516789"/>
        </p:xfrm>
        <a:graphic>
          <a:graphicData uri="http://schemas.openxmlformats.org/drawingml/2006/table">
            <a:tbl>
              <a:tblPr firstRow="1" bandRow="1">
                <a:tableStyleId>{21E4AEA4-8DFA-4A89-87EB-49C32662AFE0}</a:tableStyleId>
              </a:tblPr>
              <a:tblGrid>
                <a:gridCol w="2369684">
                  <a:extLst>
                    <a:ext uri="{9D8B030D-6E8A-4147-A177-3AD203B41FA5}">
                      <a16:colId xmlns:a16="http://schemas.microsoft.com/office/drawing/2014/main" val="2866933070"/>
                    </a:ext>
                  </a:extLst>
                </a:gridCol>
                <a:gridCol w="2715698">
                  <a:extLst>
                    <a:ext uri="{9D8B030D-6E8A-4147-A177-3AD203B41FA5}">
                      <a16:colId xmlns:a16="http://schemas.microsoft.com/office/drawing/2014/main" val="1448134127"/>
                    </a:ext>
                  </a:extLst>
                </a:gridCol>
                <a:gridCol w="2023670">
                  <a:extLst>
                    <a:ext uri="{9D8B030D-6E8A-4147-A177-3AD203B41FA5}">
                      <a16:colId xmlns:a16="http://schemas.microsoft.com/office/drawing/2014/main" val="1355494072"/>
                    </a:ext>
                  </a:extLst>
                </a:gridCol>
                <a:gridCol w="2369684">
                  <a:extLst>
                    <a:ext uri="{9D8B030D-6E8A-4147-A177-3AD203B41FA5}">
                      <a16:colId xmlns:a16="http://schemas.microsoft.com/office/drawing/2014/main" val="3648857201"/>
                    </a:ext>
                  </a:extLst>
                </a:gridCol>
              </a:tblGrid>
              <a:tr h="361499">
                <a:tc>
                  <a:txBody>
                    <a:bodyPr/>
                    <a:lstStyle/>
                    <a:p>
                      <a:endParaRPr lang="en-US" sz="1700" dirty="0"/>
                    </a:p>
                  </a:txBody>
                  <a:tcPr marL="87096" marR="87096" marT="43548" marB="43548" anchor="ctr"/>
                </a:tc>
                <a:tc>
                  <a:txBody>
                    <a:bodyPr/>
                    <a:lstStyle/>
                    <a:p>
                      <a:pPr algn="ctr"/>
                      <a:r>
                        <a:rPr lang="en-US" sz="1200" dirty="0"/>
                        <a:t>Medical plans 1-5</a:t>
                      </a:r>
                    </a:p>
                  </a:txBody>
                  <a:tcPr marL="87096" marR="87096" marT="43548" marB="43548" anchor="ctr"/>
                </a:tc>
                <a:tc gridSpan="2">
                  <a:txBody>
                    <a:bodyPr/>
                    <a:lstStyle/>
                    <a:p>
                      <a:pPr algn="ctr"/>
                      <a:r>
                        <a:rPr lang="en-US" sz="1200" dirty="0"/>
                        <a:t>Medical plans 6-7</a:t>
                      </a:r>
                    </a:p>
                  </a:txBody>
                  <a:tcPr marL="88262" marR="88262" marT="44131" marB="44131" anchor="ctr"/>
                </a:tc>
                <a:tc hMerge="1">
                  <a:txBody>
                    <a:bodyPr/>
                    <a:lstStyle/>
                    <a:p>
                      <a:endParaRPr lang="en-US" dirty="0"/>
                    </a:p>
                  </a:txBody>
                  <a:tcPr/>
                </a:tc>
                <a:extLst>
                  <a:ext uri="{0D108BD9-81ED-4DB2-BD59-A6C34878D82A}">
                    <a16:rowId xmlns:a16="http://schemas.microsoft.com/office/drawing/2014/main" val="3749275598"/>
                  </a:ext>
                </a:extLst>
              </a:tr>
              <a:tr h="267229">
                <a:tc>
                  <a:txBody>
                    <a:bodyPr/>
                    <a:lstStyle/>
                    <a:p>
                      <a:r>
                        <a:rPr lang="en-US" sz="1100" b="1" dirty="0">
                          <a:solidFill>
                            <a:schemeClr val="tx1">
                              <a:lumMod val="65000"/>
                              <a:lumOff val="35000"/>
                            </a:schemeClr>
                          </a:solidFill>
                        </a:rPr>
                        <a:t>Out-of-pocket maximum</a:t>
                      </a:r>
                    </a:p>
                  </a:txBody>
                  <a:tcPr marL="87096" marR="87096" marT="43548" marB="43548">
                    <a:solidFill>
                      <a:schemeClr val="bg1">
                        <a:lumMod val="85000"/>
                      </a:schemeClr>
                    </a:solidFill>
                  </a:tcPr>
                </a:tc>
                <a:tc>
                  <a:txBody>
                    <a:bodyPr/>
                    <a:lstStyle/>
                    <a:p>
                      <a:pPr algn="ctr"/>
                      <a:r>
                        <a:rPr lang="en-US" sz="1100" b="1" kern="1200" dirty="0">
                          <a:solidFill>
                            <a:schemeClr val="tx1">
                              <a:lumMod val="65000"/>
                              <a:lumOff val="35000"/>
                            </a:schemeClr>
                          </a:solidFill>
                          <a:latin typeface="+mn-lt"/>
                          <a:ea typeface="+mn-ea"/>
                          <a:cs typeface="+mn-cs"/>
                        </a:rPr>
                        <a:t>Accrues toward maximum cost-share</a:t>
                      </a:r>
                    </a:p>
                  </a:txBody>
                  <a:tcPr marL="87096" marR="87096" marT="43548" marB="43548">
                    <a:solidFill>
                      <a:schemeClr val="bg1">
                        <a:lumMod val="8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lumMod val="65000"/>
                              <a:lumOff val="35000"/>
                            </a:schemeClr>
                          </a:solidFill>
                          <a:latin typeface="+mn-lt"/>
                          <a:ea typeface="+mn-ea"/>
                          <a:cs typeface="+mn-cs"/>
                        </a:rPr>
                        <a:t>Accrues toward out-of-pocket max</a:t>
                      </a:r>
                    </a:p>
                  </a:txBody>
                  <a:tcPr marL="88262" marR="88262" marT="44131" marB="44131">
                    <a:solidFill>
                      <a:schemeClr val="bg1">
                        <a:lumMod val="85000"/>
                      </a:schemeClr>
                    </a:solidFill>
                  </a:tcPr>
                </a:tc>
                <a:tc hMerge="1">
                  <a:txBody>
                    <a:bodyPr/>
                    <a:lstStyle/>
                    <a:p>
                      <a:pPr algn="ctr"/>
                      <a:endParaRPr lang="en-US" dirty="0"/>
                    </a:p>
                  </a:txBody>
                  <a:tcPr/>
                </a:tc>
                <a:extLst>
                  <a:ext uri="{0D108BD9-81ED-4DB2-BD59-A6C34878D82A}">
                    <a16:rowId xmlns:a16="http://schemas.microsoft.com/office/drawing/2014/main" val="4057947264"/>
                  </a:ext>
                </a:extLst>
              </a:tr>
              <a:tr h="250541">
                <a:tc>
                  <a:txBody>
                    <a:bodyPr/>
                    <a:lstStyle/>
                    <a:p>
                      <a:endParaRPr lang="en-US" sz="1000" dirty="0"/>
                    </a:p>
                  </a:txBody>
                  <a:tcPr marL="87096" marR="87096" marT="43548" marB="43548"/>
                </a:tc>
                <a:tc>
                  <a:txBody>
                    <a:bodyPr/>
                    <a:lstStyle/>
                    <a:p>
                      <a:pPr algn="ctr"/>
                      <a:endParaRPr lang="en-US" sz="1000" dirty="0"/>
                    </a:p>
                  </a:txBody>
                  <a:tcPr marL="87096" marR="87096" marT="43548" marB="43548"/>
                </a:tc>
                <a:tc>
                  <a:txBody>
                    <a:bodyPr/>
                    <a:lstStyle/>
                    <a:p>
                      <a:pPr algn="ctr"/>
                      <a:r>
                        <a:rPr lang="en-US" sz="1000" b="1" dirty="0">
                          <a:solidFill>
                            <a:schemeClr val="tx1">
                              <a:lumMod val="65000"/>
                              <a:lumOff val="35000"/>
                            </a:schemeClr>
                          </a:solidFill>
                        </a:rPr>
                        <a:t>Coordinated care</a:t>
                      </a:r>
                    </a:p>
                  </a:txBody>
                  <a:tcPr marL="87096" marR="87096" marT="43548" marB="43548"/>
                </a:tc>
                <a:tc>
                  <a:txBody>
                    <a:bodyPr/>
                    <a:lstStyle/>
                    <a:p>
                      <a:pPr algn="ctr"/>
                      <a:r>
                        <a:rPr lang="en-US" sz="1000" b="1" dirty="0">
                          <a:solidFill>
                            <a:schemeClr val="tx1">
                              <a:lumMod val="65000"/>
                              <a:lumOff val="35000"/>
                            </a:schemeClr>
                          </a:solidFill>
                        </a:rPr>
                        <a:t>Non-coordinated care</a:t>
                      </a:r>
                    </a:p>
                  </a:txBody>
                  <a:tcPr marL="87096" marR="87096" marT="43548" marB="43548"/>
                </a:tc>
                <a:extLst>
                  <a:ext uri="{0D108BD9-81ED-4DB2-BD59-A6C34878D82A}">
                    <a16:rowId xmlns:a16="http://schemas.microsoft.com/office/drawing/2014/main" val="121643248"/>
                  </a:ext>
                </a:extLst>
              </a:tr>
              <a:tr h="250541">
                <a:tc>
                  <a:txBody>
                    <a:bodyPr/>
                    <a:lstStyle/>
                    <a:p>
                      <a:pPr marL="0" algn="l" defTabSz="914400" rtl="0" eaLnBrk="1" latinLnBrk="0" hangingPunct="1"/>
                      <a:r>
                        <a:rPr lang="en-US" sz="1000" b="1" kern="1200" dirty="0">
                          <a:solidFill>
                            <a:schemeClr val="tx1">
                              <a:lumMod val="65000"/>
                              <a:lumOff val="35000"/>
                            </a:schemeClr>
                          </a:solidFill>
                          <a:latin typeface="+mn-lt"/>
                          <a:ea typeface="+mn-ea"/>
                          <a:cs typeface="+mn-cs"/>
                        </a:rPr>
                        <a:t>     Value</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$4 per 31-day supply</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$4* per 31-day supply</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$4* per 31-day supply</a:t>
                      </a:r>
                    </a:p>
                  </a:txBody>
                  <a:tcPr marL="87096" marR="87096" marT="43548" marB="43548"/>
                </a:tc>
                <a:extLst>
                  <a:ext uri="{0D108BD9-81ED-4DB2-BD59-A6C34878D82A}">
                    <a16:rowId xmlns:a16="http://schemas.microsoft.com/office/drawing/2014/main" val="3631782933"/>
                  </a:ext>
                </a:extLst>
              </a:tr>
              <a:tr h="250541">
                <a:tc>
                  <a:txBody>
                    <a:bodyPr/>
                    <a:lstStyle/>
                    <a:p>
                      <a:pPr algn="l"/>
                      <a:r>
                        <a:rPr lang="en-US" sz="1000" b="1" dirty="0">
                          <a:solidFill>
                            <a:schemeClr val="tx1">
                              <a:lumMod val="65000"/>
                              <a:lumOff val="35000"/>
                            </a:schemeClr>
                          </a:solidFill>
                        </a:rPr>
                        <a:t>     Select generic</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$12 per 31-day supply</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20%</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25%</a:t>
                      </a:r>
                    </a:p>
                  </a:txBody>
                  <a:tcPr marL="87096" marR="87096" marT="43548" marB="43548"/>
                </a:tc>
                <a:extLst>
                  <a:ext uri="{0D108BD9-81ED-4DB2-BD59-A6C34878D82A}">
                    <a16:rowId xmlns:a16="http://schemas.microsoft.com/office/drawing/2014/main" val="3062690986"/>
                  </a:ext>
                </a:extLst>
              </a:tr>
              <a:tr h="250541">
                <a:tc>
                  <a:txBody>
                    <a:bodyPr/>
                    <a:lstStyle/>
                    <a:p>
                      <a:pPr algn="l"/>
                      <a:r>
                        <a:rPr lang="en-US" sz="1000" b="1" dirty="0">
                          <a:solidFill>
                            <a:schemeClr val="tx1">
                              <a:lumMod val="65000"/>
                              <a:lumOff val="35000"/>
                            </a:schemeClr>
                          </a:solidFill>
                        </a:rPr>
                        <a:t>     Preferred brand</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25% up to $75 per 31-day supply</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20%</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25%</a:t>
                      </a:r>
                    </a:p>
                  </a:txBody>
                  <a:tcPr marL="87096" marR="87096" marT="43548" marB="43548"/>
                </a:tc>
                <a:extLst>
                  <a:ext uri="{0D108BD9-81ED-4DB2-BD59-A6C34878D82A}">
                    <a16:rowId xmlns:a16="http://schemas.microsoft.com/office/drawing/2014/main" val="249269736"/>
                  </a:ext>
                </a:extLst>
              </a:tr>
              <a:tr h="281531">
                <a:tc>
                  <a:txBody>
                    <a:bodyPr/>
                    <a:lstStyle/>
                    <a:p>
                      <a:pPr algn="l"/>
                      <a:r>
                        <a:rPr lang="en-US" sz="1000" b="1" dirty="0">
                          <a:solidFill>
                            <a:schemeClr val="tx1">
                              <a:lumMod val="65000"/>
                              <a:lumOff val="35000"/>
                            </a:schemeClr>
                          </a:solidFill>
                        </a:rPr>
                        <a:t>     Non-preferred brand**</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50% up to $175 per 31-day supply</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20%</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25%</a:t>
                      </a:r>
                    </a:p>
                  </a:txBody>
                  <a:tcPr marL="87096" marR="87096" marT="43548" marB="43548"/>
                </a:tc>
                <a:extLst>
                  <a:ext uri="{0D108BD9-81ED-4DB2-BD59-A6C34878D82A}">
                    <a16:rowId xmlns:a16="http://schemas.microsoft.com/office/drawing/2014/main" val="59810152"/>
                  </a:ext>
                </a:extLst>
              </a:tr>
              <a:tr h="266012">
                <a:tc>
                  <a:txBody>
                    <a:bodyPr/>
                    <a:lstStyle/>
                    <a:p>
                      <a:pPr marL="0" algn="l" defTabSz="914400" rtl="0" eaLnBrk="1" latinLnBrk="0" hangingPunct="1"/>
                      <a:r>
                        <a:rPr lang="en-US" sz="1100" b="1" kern="1200" dirty="0">
                          <a:solidFill>
                            <a:schemeClr val="tx1">
                              <a:lumMod val="65000"/>
                              <a:lumOff val="35000"/>
                            </a:schemeClr>
                          </a:solidFill>
                          <a:latin typeface="+mn-lt"/>
                          <a:ea typeface="+mn-ea"/>
                          <a:cs typeface="+mn-cs"/>
                        </a:rPr>
                        <a:t>Mail</a:t>
                      </a:r>
                    </a:p>
                  </a:txBody>
                  <a:tcPr marL="87096" marR="87096" marT="43548" marB="43548">
                    <a:solidFill>
                      <a:schemeClr val="bg1">
                        <a:lumMod val="85000"/>
                      </a:schemeClr>
                    </a:solidFill>
                  </a:tcPr>
                </a:tc>
                <a:tc>
                  <a:txBody>
                    <a:bodyPr/>
                    <a:lstStyle/>
                    <a:p>
                      <a:pPr algn="ctr"/>
                      <a:endParaRPr lang="en-US" sz="1000" dirty="0"/>
                    </a:p>
                  </a:txBody>
                  <a:tcPr marL="87096" marR="87096" marT="43548" marB="43548">
                    <a:solidFill>
                      <a:schemeClr val="bg1">
                        <a:lumMod val="85000"/>
                      </a:schemeClr>
                    </a:solidFill>
                  </a:tcPr>
                </a:tc>
                <a:tc>
                  <a:txBody>
                    <a:bodyPr/>
                    <a:lstStyle/>
                    <a:p>
                      <a:pPr algn="ctr"/>
                      <a:endParaRPr lang="en-US" sz="1000" dirty="0"/>
                    </a:p>
                  </a:txBody>
                  <a:tcPr marL="87096" marR="87096" marT="43548" marB="43548">
                    <a:solidFill>
                      <a:schemeClr val="bg1">
                        <a:lumMod val="85000"/>
                      </a:schemeClr>
                    </a:solidFill>
                  </a:tcPr>
                </a:tc>
                <a:tc>
                  <a:txBody>
                    <a:bodyPr/>
                    <a:lstStyle/>
                    <a:p>
                      <a:pPr algn="ctr"/>
                      <a:endParaRPr lang="en-US" sz="1000" dirty="0"/>
                    </a:p>
                  </a:txBody>
                  <a:tcPr marL="87096" marR="87096" marT="43548" marB="43548">
                    <a:solidFill>
                      <a:schemeClr val="bg1">
                        <a:lumMod val="85000"/>
                      </a:schemeClr>
                    </a:solidFill>
                  </a:tcPr>
                </a:tc>
                <a:extLst>
                  <a:ext uri="{0D108BD9-81ED-4DB2-BD59-A6C34878D82A}">
                    <a16:rowId xmlns:a16="http://schemas.microsoft.com/office/drawing/2014/main" val="3024021829"/>
                  </a:ext>
                </a:extLst>
              </a:tr>
              <a:tr h="317424">
                <a:tc>
                  <a:txBody>
                    <a:bodyPr/>
                    <a:lstStyle/>
                    <a:p>
                      <a:pPr marL="0" algn="l" defTabSz="914400" rtl="0" eaLnBrk="1" latinLnBrk="0" hangingPunct="1"/>
                      <a:r>
                        <a:rPr lang="en-US" sz="1000" b="1" kern="1200" dirty="0">
                          <a:solidFill>
                            <a:schemeClr val="tx1">
                              <a:lumMod val="65000"/>
                              <a:lumOff val="35000"/>
                            </a:schemeClr>
                          </a:solidFill>
                          <a:latin typeface="+mn-lt"/>
                          <a:ea typeface="+mn-ea"/>
                          <a:cs typeface="+mn-cs"/>
                        </a:rPr>
                        <a:t>     Value</a:t>
                      </a:r>
                    </a:p>
                  </a:txBody>
                  <a:tcPr marL="87096" marR="87096" marT="43548" marB="43548"/>
                </a:tc>
                <a:tc>
                  <a:txBody>
                    <a:bodyPr/>
                    <a:lstStyle/>
                    <a:p>
                      <a:pPr algn="ctr"/>
                      <a:r>
                        <a:rPr lang="en-US" sz="1000" kern="1200" dirty="0">
                          <a:solidFill>
                            <a:schemeClr val="tx1">
                              <a:lumMod val="65000"/>
                              <a:lumOff val="35000"/>
                            </a:schemeClr>
                          </a:solidFill>
                          <a:latin typeface="+mn-lt"/>
                          <a:ea typeface="+mn-ea"/>
                          <a:cs typeface="+mn-cs"/>
                        </a:rPr>
                        <a:t>$8 per 90-day supply</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$8* per 90-day supply</a:t>
                      </a:r>
                    </a:p>
                  </a:txBody>
                  <a:tcPr marL="87096" marR="87096" marT="43548" marB="435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lumMod val="65000"/>
                              <a:lumOff val="35000"/>
                            </a:schemeClr>
                          </a:solidFill>
                          <a:latin typeface="+mn-lt"/>
                          <a:ea typeface="+mn-ea"/>
                          <a:cs typeface="+mn-cs"/>
                        </a:rPr>
                        <a:t>$8* per 90-day supply</a:t>
                      </a:r>
                    </a:p>
                  </a:txBody>
                  <a:tcPr marL="87096" marR="87096" marT="43548" marB="43548"/>
                </a:tc>
                <a:extLst>
                  <a:ext uri="{0D108BD9-81ED-4DB2-BD59-A6C34878D82A}">
                    <a16:rowId xmlns:a16="http://schemas.microsoft.com/office/drawing/2014/main" val="2855755733"/>
                  </a:ext>
                </a:extLst>
              </a:tr>
              <a:tr h="250541">
                <a:tc>
                  <a:txBody>
                    <a:bodyPr/>
                    <a:lstStyle/>
                    <a:p>
                      <a:pPr algn="l"/>
                      <a:r>
                        <a:rPr lang="en-US" sz="1000" b="1" dirty="0">
                          <a:solidFill>
                            <a:schemeClr val="tx1">
                              <a:lumMod val="65000"/>
                              <a:lumOff val="35000"/>
                            </a:schemeClr>
                          </a:solidFill>
                        </a:rPr>
                        <a:t>     Select generic</a:t>
                      </a:r>
                    </a:p>
                  </a:txBody>
                  <a:tcPr marL="87096" marR="87096" marT="43548" marB="43548"/>
                </a:tc>
                <a:tc>
                  <a:txBody>
                    <a:bodyPr/>
                    <a:lstStyle/>
                    <a:p>
                      <a:pPr algn="ctr"/>
                      <a:r>
                        <a:rPr lang="en-US" sz="1000" kern="1200" dirty="0">
                          <a:solidFill>
                            <a:schemeClr val="tx1">
                              <a:lumMod val="65000"/>
                              <a:lumOff val="35000"/>
                            </a:schemeClr>
                          </a:solidFill>
                          <a:latin typeface="+mn-lt"/>
                          <a:ea typeface="+mn-ea"/>
                          <a:cs typeface="+mn-cs"/>
                        </a:rPr>
                        <a:t>$24 per 90-day supply</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20%</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25%</a:t>
                      </a:r>
                    </a:p>
                  </a:txBody>
                  <a:tcPr marL="87096" marR="87096" marT="43548" marB="43548"/>
                </a:tc>
                <a:extLst>
                  <a:ext uri="{0D108BD9-81ED-4DB2-BD59-A6C34878D82A}">
                    <a16:rowId xmlns:a16="http://schemas.microsoft.com/office/drawing/2014/main" val="3256391402"/>
                  </a:ext>
                </a:extLst>
              </a:tr>
              <a:tr h="281531">
                <a:tc>
                  <a:txBody>
                    <a:bodyPr/>
                    <a:lstStyle/>
                    <a:p>
                      <a:pPr algn="l"/>
                      <a:r>
                        <a:rPr lang="en-US" sz="1000" b="1" dirty="0">
                          <a:solidFill>
                            <a:schemeClr val="tx1">
                              <a:lumMod val="65000"/>
                              <a:lumOff val="35000"/>
                            </a:schemeClr>
                          </a:solidFill>
                        </a:rPr>
                        <a:t>     Preferred brand</a:t>
                      </a:r>
                    </a:p>
                  </a:txBody>
                  <a:tcPr marL="87096" marR="87096" marT="43548" marB="43548"/>
                </a:tc>
                <a:tc>
                  <a:txBody>
                    <a:bodyPr/>
                    <a:lstStyle/>
                    <a:p>
                      <a:pPr algn="ctr"/>
                      <a:r>
                        <a:rPr lang="en-US" sz="1000" kern="1200" dirty="0">
                          <a:solidFill>
                            <a:schemeClr val="tx1">
                              <a:lumMod val="65000"/>
                              <a:lumOff val="35000"/>
                            </a:schemeClr>
                          </a:solidFill>
                          <a:latin typeface="+mn-lt"/>
                          <a:ea typeface="+mn-ea"/>
                          <a:cs typeface="+mn-cs"/>
                        </a:rPr>
                        <a:t>25% up to $150 per 90-day supply</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20%</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25%</a:t>
                      </a:r>
                    </a:p>
                  </a:txBody>
                  <a:tcPr marL="87096" marR="87096" marT="43548" marB="43548"/>
                </a:tc>
                <a:extLst>
                  <a:ext uri="{0D108BD9-81ED-4DB2-BD59-A6C34878D82A}">
                    <a16:rowId xmlns:a16="http://schemas.microsoft.com/office/drawing/2014/main" val="1853606477"/>
                  </a:ext>
                </a:extLst>
              </a:tr>
              <a:tr h="281531">
                <a:tc>
                  <a:txBody>
                    <a:bodyPr/>
                    <a:lstStyle/>
                    <a:p>
                      <a:pPr algn="l"/>
                      <a:r>
                        <a:rPr lang="en-US" sz="1000" b="1" dirty="0">
                          <a:solidFill>
                            <a:schemeClr val="tx1">
                              <a:lumMod val="65000"/>
                              <a:lumOff val="35000"/>
                            </a:schemeClr>
                          </a:solidFill>
                        </a:rPr>
                        <a:t>     Non-preferred brand**</a:t>
                      </a:r>
                    </a:p>
                  </a:txBody>
                  <a:tcPr marL="87096" marR="87096" marT="43548" marB="43548"/>
                </a:tc>
                <a:tc>
                  <a:txBody>
                    <a:bodyPr/>
                    <a:lstStyle/>
                    <a:p>
                      <a:pPr algn="ctr"/>
                      <a:r>
                        <a:rPr lang="en-US" sz="1000" kern="1200" dirty="0">
                          <a:solidFill>
                            <a:schemeClr val="tx1">
                              <a:lumMod val="65000"/>
                              <a:lumOff val="35000"/>
                            </a:schemeClr>
                          </a:solidFill>
                          <a:latin typeface="+mn-lt"/>
                          <a:ea typeface="+mn-ea"/>
                          <a:cs typeface="+mn-cs"/>
                        </a:rPr>
                        <a:t>50% up to $450 per 90-day supply</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20%</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25%</a:t>
                      </a:r>
                    </a:p>
                  </a:txBody>
                  <a:tcPr marL="87096" marR="87096" marT="43548" marB="43548"/>
                </a:tc>
                <a:extLst>
                  <a:ext uri="{0D108BD9-81ED-4DB2-BD59-A6C34878D82A}">
                    <a16:rowId xmlns:a16="http://schemas.microsoft.com/office/drawing/2014/main" val="1103906948"/>
                  </a:ext>
                </a:extLst>
              </a:tr>
              <a:tr h="266012">
                <a:tc>
                  <a:txBody>
                    <a:bodyPr/>
                    <a:lstStyle/>
                    <a:p>
                      <a:pPr marL="0" algn="l" defTabSz="914400" rtl="0" eaLnBrk="1" latinLnBrk="0" hangingPunct="1"/>
                      <a:r>
                        <a:rPr lang="en-US" sz="1100" b="1" kern="1200" dirty="0">
                          <a:solidFill>
                            <a:schemeClr val="tx1">
                              <a:lumMod val="65000"/>
                              <a:lumOff val="35000"/>
                            </a:schemeClr>
                          </a:solidFill>
                          <a:latin typeface="+mn-lt"/>
                          <a:ea typeface="+mn-ea"/>
                          <a:cs typeface="+mn-cs"/>
                        </a:rPr>
                        <a:t>Specialty***</a:t>
                      </a:r>
                    </a:p>
                  </a:txBody>
                  <a:tcPr marL="87096" marR="87096" marT="43548" marB="43548">
                    <a:solidFill>
                      <a:schemeClr val="bg1">
                        <a:lumMod val="85000"/>
                      </a:schemeClr>
                    </a:solidFill>
                  </a:tcPr>
                </a:tc>
                <a:tc>
                  <a:txBody>
                    <a:bodyPr/>
                    <a:lstStyle/>
                    <a:p>
                      <a:pPr algn="ctr"/>
                      <a:endParaRPr lang="en-US" sz="1000" kern="1200" dirty="0">
                        <a:solidFill>
                          <a:schemeClr val="tx1">
                            <a:lumMod val="65000"/>
                            <a:lumOff val="35000"/>
                          </a:schemeClr>
                        </a:solidFill>
                        <a:latin typeface="+mn-lt"/>
                        <a:ea typeface="+mn-ea"/>
                        <a:cs typeface="+mn-cs"/>
                      </a:endParaRPr>
                    </a:p>
                  </a:txBody>
                  <a:tcPr marL="87096" marR="87096" marT="43548" marB="43548">
                    <a:solidFill>
                      <a:schemeClr val="bg1">
                        <a:lumMod val="85000"/>
                      </a:schemeClr>
                    </a:solidFill>
                  </a:tcPr>
                </a:tc>
                <a:tc>
                  <a:txBody>
                    <a:bodyPr/>
                    <a:lstStyle/>
                    <a:p>
                      <a:pPr algn="ctr"/>
                      <a:endParaRPr lang="en-US" sz="1000" dirty="0"/>
                    </a:p>
                  </a:txBody>
                  <a:tcPr marL="87096" marR="87096" marT="43548" marB="43548">
                    <a:solidFill>
                      <a:schemeClr val="bg1">
                        <a:lumMod val="85000"/>
                      </a:schemeClr>
                    </a:solidFill>
                  </a:tcPr>
                </a:tc>
                <a:tc>
                  <a:txBody>
                    <a:bodyPr/>
                    <a:lstStyle/>
                    <a:p>
                      <a:pPr algn="ctr"/>
                      <a:endParaRPr lang="en-US" sz="1000" dirty="0"/>
                    </a:p>
                  </a:txBody>
                  <a:tcPr marL="87096" marR="87096" marT="43548" marB="43548">
                    <a:solidFill>
                      <a:schemeClr val="bg1">
                        <a:lumMod val="85000"/>
                      </a:schemeClr>
                    </a:solidFill>
                  </a:tcPr>
                </a:tc>
                <a:extLst>
                  <a:ext uri="{0D108BD9-81ED-4DB2-BD59-A6C34878D82A}">
                    <a16:rowId xmlns:a16="http://schemas.microsoft.com/office/drawing/2014/main" val="3039555384"/>
                  </a:ext>
                </a:extLst>
              </a:tr>
              <a:tr h="409243">
                <a:tc>
                  <a:txBody>
                    <a:bodyPr/>
                    <a:lstStyle/>
                    <a:p>
                      <a:r>
                        <a:rPr lang="en-US" sz="1000" b="1" kern="1200" dirty="0">
                          <a:solidFill>
                            <a:schemeClr val="tx1">
                              <a:lumMod val="65000"/>
                              <a:lumOff val="35000"/>
                            </a:schemeClr>
                          </a:solidFill>
                          <a:latin typeface="+mn-lt"/>
                          <a:ea typeface="+mn-ea"/>
                          <a:cs typeface="+mn-cs"/>
                        </a:rPr>
                        <a:t>     Generic</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$12 per 31-day supply or $36 when allowed 90-day supply</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20%</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25%</a:t>
                      </a:r>
                    </a:p>
                  </a:txBody>
                  <a:tcPr marL="87096" marR="87096" marT="43548" marB="43548"/>
                </a:tc>
                <a:extLst>
                  <a:ext uri="{0D108BD9-81ED-4DB2-BD59-A6C34878D82A}">
                    <a16:rowId xmlns:a16="http://schemas.microsoft.com/office/drawing/2014/main" val="2580192422"/>
                  </a:ext>
                </a:extLst>
              </a:tr>
              <a:tr h="250541">
                <a:tc>
                  <a:txBody>
                    <a:bodyPr/>
                    <a:lstStyle/>
                    <a:p>
                      <a:r>
                        <a:rPr lang="en-US" sz="1000" b="1" kern="1200" dirty="0">
                          <a:solidFill>
                            <a:schemeClr val="tx1">
                              <a:lumMod val="65000"/>
                              <a:lumOff val="35000"/>
                            </a:schemeClr>
                          </a:solidFill>
                          <a:latin typeface="+mn-lt"/>
                          <a:ea typeface="+mn-ea"/>
                          <a:cs typeface="+mn-cs"/>
                        </a:rPr>
                        <a:t>     Preferred brand</a:t>
                      </a:r>
                    </a:p>
                  </a:txBody>
                  <a:tcPr marL="87096" marR="87096" marT="43548" marB="43548"/>
                </a:tc>
                <a:tc>
                  <a:txBody>
                    <a:bodyPr/>
                    <a:lstStyle/>
                    <a:p>
                      <a:pPr algn="ctr"/>
                      <a:r>
                        <a:rPr lang="en-US" sz="1000" kern="1200" dirty="0">
                          <a:solidFill>
                            <a:schemeClr val="tx1">
                              <a:lumMod val="65000"/>
                              <a:lumOff val="35000"/>
                            </a:schemeClr>
                          </a:solidFill>
                          <a:latin typeface="+mn-lt"/>
                          <a:ea typeface="+mn-ea"/>
                          <a:cs typeface="+mn-cs"/>
                        </a:rPr>
                        <a:t>25% up to $200 per 31-day supply</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20%</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25%</a:t>
                      </a:r>
                    </a:p>
                  </a:txBody>
                  <a:tcPr marL="87096" marR="87096" marT="43548" marB="43548"/>
                </a:tc>
                <a:extLst>
                  <a:ext uri="{0D108BD9-81ED-4DB2-BD59-A6C34878D82A}">
                    <a16:rowId xmlns:a16="http://schemas.microsoft.com/office/drawing/2014/main" val="2181639987"/>
                  </a:ext>
                </a:extLst>
              </a:tr>
              <a:tr h="281531">
                <a:tc>
                  <a:txBody>
                    <a:bodyPr/>
                    <a:lstStyle/>
                    <a:p>
                      <a:r>
                        <a:rPr lang="en-US" sz="1000" b="1" kern="1200" dirty="0">
                          <a:solidFill>
                            <a:schemeClr val="tx1">
                              <a:lumMod val="65000"/>
                              <a:lumOff val="35000"/>
                            </a:schemeClr>
                          </a:solidFill>
                          <a:latin typeface="+mn-lt"/>
                          <a:ea typeface="+mn-ea"/>
                          <a:cs typeface="+mn-cs"/>
                        </a:rPr>
                        <a:t>     Non-preferred brand**</a:t>
                      </a:r>
                    </a:p>
                  </a:txBody>
                  <a:tcPr marL="87096" marR="87096" marT="43548" marB="43548"/>
                </a:tc>
                <a:tc>
                  <a:txBody>
                    <a:bodyPr/>
                    <a:lstStyle/>
                    <a:p>
                      <a:pPr algn="ctr"/>
                      <a:r>
                        <a:rPr lang="en-US" sz="1000" kern="1200" dirty="0">
                          <a:solidFill>
                            <a:schemeClr val="tx1">
                              <a:lumMod val="65000"/>
                              <a:lumOff val="35000"/>
                            </a:schemeClr>
                          </a:solidFill>
                          <a:latin typeface="+mn-lt"/>
                          <a:ea typeface="+mn-ea"/>
                          <a:cs typeface="+mn-cs"/>
                        </a:rPr>
                        <a:t>50% up to $500 per 31-day supply</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20%</a:t>
                      </a:r>
                    </a:p>
                  </a:txBody>
                  <a:tcPr marL="87096" marR="87096" marT="43548" marB="43548"/>
                </a:tc>
                <a:tc>
                  <a:txBody>
                    <a:bodyPr/>
                    <a:lstStyle/>
                    <a:p>
                      <a:pPr marL="0" algn="ctr" defTabSz="914400" rtl="0" eaLnBrk="1" latinLnBrk="0" hangingPunct="1"/>
                      <a:r>
                        <a:rPr lang="en-US" sz="1000" kern="1200" dirty="0">
                          <a:solidFill>
                            <a:schemeClr val="tx1">
                              <a:lumMod val="65000"/>
                              <a:lumOff val="35000"/>
                            </a:schemeClr>
                          </a:solidFill>
                          <a:latin typeface="+mn-lt"/>
                          <a:ea typeface="+mn-ea"/>
                          <a:cs typeface="+mn-cs"/>
                        </a:rPr>
                        <a:t>25%</a:t>
                      </a:r>
                    </a:p>
                  </a:txBody>
                  <a:tcPr marL="87096" marR="87096" marT="43548" marB="43548"/>
                </a:tc>
                <a:extLst>
                  <a:ext uri="{0D108BD9-81ED-4DB2-BD59-A6C34878D82A}">
                    <a16:rowId xmlns:a16="http://schemas.microsoft.com/office/drawing/2014/main" val="949459561"/>
                  </a:ext>
                </a:extLst>
              </a:tr>
            </a:tbl>
          </a:graphicData>
        </a:graphic>
      </p:graphicFrame>
    </p:spTree>
    <p:extLst>
      <p:ext uri="{BB962C8B-B14F-4D97-AF65-F5344CB8AC3E}">
        <p14:creationId xmlns:p14="http://schemas.microsoft.com/office/powerpoint/2010/main" val="763272612"/>
      </p:ext>
    </p:extLst>
  </p:cSld>
  <p:clrMapOvr>
    <a:masterClrMapping/>
  </p:clrMapOvr>
</p:sld>
</file>

<file path=ppt/theme/theme1.xml><?xml version="1.0" encoding="utf-8"?>
<a:theme xmlns:a="http://schemas.openxmlformats.org/drawingml/2006/main" name="Master page">
  <a:themeElements>
    <a:clrScheme name="Moda 2016">
      <a:dk1>
        <a:srgbClr val="000000"/>
      </a:dk1>
      <a:lt1>
        <a:srgbClr val="FFFFFF"/>
      </a:lt1>
      <a:dk2>
        <a:srgbClr val="B0006D"/>
      </a:dk2>
      <a:lt2>
        <a:srgbClr val="F2F2F2"/>
      </a:lt2>
      <a:accent1>
        <a:srgbClr val="B0006D"/>
      </a:accent1>
      <a:accent2>
        <a:srgbClr val="3AA9B8"/>
      </a:accent2>
      <a:accent3>
        <a:srgbClr val="ABDCD5"/>
      </a:accent3>
      <a:accent4>
        <a:srgbClr val="FFF381"/>
      </a:accent4>
      <a:accent5>
        <a:srgbClr val="FABEA7"/>
      </a:accent5>
      <a:accent6>
        <a:srgbClr val="D9D9D9"/>
      </a:accent6>
      <a:hlink>
        <a:srgbClr val="B0006D"/>
      </a:hlink>
      <a:folHlink>
        <a:srgbClr val="850D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a360_FINAL.potx" id="{6F8B82EC-3D9E-4703-A5CC-7AA856D7F12B}" vid="{42A375D6-5386-45F4-9D98-B28DF0D60A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Original_x002d_FileName xmlns="dfd9c8b3-2c0c-4e76-b926-66a169fa1d19" xsi:nil="true"/>
    <Complete xmlns="dfd9c8b3-2c0c-4e76-b926-66a169fa1d19">false</Complete>
    <NewFileName xmlns="dfd9c8b3-2c0c-4e76-b926-66a169fa1d1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2C4D5AC2F6B7944B372E6880ECAB4EB" ma:contentTypeVersion="4" ma:contentTypeDescription="Create a new document." ma:contentTypeScope="" ma:versionID="ccd9d239b33f66aeab753aa44aff78c3">
  <xsd:schema xmlns:xsd="http://www.w3.org/2001/XMLSchema" xmlns:xs="http://www.w3.org/2001/XMLSchema" xmlns:p="http://schemas.microsoft.com/office/2006/metadata/properties" xmlns:ns2="479750a1-5eb5-4987-b0a3-846dedb6b803" xmlns:ns3="dfd9c8b3-2c0c-4e76-b926-66a169fa1d19" targetNamespace="http://schemas.microsoft.com/office/2006/metadata/properties" ma:root="true" ma:fieldsID="84f38e8f2de70a7ad107be964f1f81bd" ns2:_="" ns3:_="">
    <xsd:import namespace="479750a1-5eb5-4987-b0a3-846dedb6b803"/>
    <xsd:import namespace="dfd9c8b3-2c0c-4e76-b926-66a169fa1d19"/>
    <xsd:element name="properties">
      <xsd:complexType>
        <xsd:sequence>
          <xsd:element name="documentManagement">
            <xsd:complexType>
              <xsd:all>
                <xsd:element ref="ns2:_x0036_80e0bf7-f03c-4a1c-914c-3f570e30bef0" minOccurs="0"/>
                <xsd:element ref="ns3:Original_x002d_FileName" minOccurs="0"/>
                <xsd:element ref="ns3:NewFileName" minOccurs="0"/>
                <xsd:element ref="ns3:Comple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9750a1-5eb5-4987-b0a3-846dedb6b803" elementFormDefault="qualified">
    <xsd:import namespace="http://schemas.microsoft.com/office/2006/documentManagement/types"/>
    <xsd:import namespace="http://schemas.microsoft.com/office/infopath/2007/PartnerControls"/>
    <xsd:element name="_x0036_80e0bf7-f03c-4a1c-914c-3f570e30bef0" ma:index="8" nillable="true" ma:displayName="Event" ma:internalName="_x0036_80e0bf7_x002d_f03c_x002d_4a1c_x002d_914c_x002d_3f570e30bef0" ma:readOnly="tru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d9c8b3-2c0c-4e76-b926-66a169fa1d19" elementFormDefault="qualified">
    <xsd:import namespace="http://schemas.microsoft.com/office/2006/documentManagement/types"/>
    <xsd:import namespace="http://schemas.microsoft.com/office/infopath/2007/PartnerControls"/>
    <xsd:element name="Original_x002d_FileName" ma:index="9" nillable="true" ma:displayName="Original-FileName" ma:internalName="Original_x002d_FileName">
      <xsd:simpleType>
        <xsd:restriction base="dms:Text">
          <xsd:maxLength value="255"/>
        </xsd:restriction>
      </xsd:simpleType>
    </xsd:element>
    <xsd:element name="NewFileName" ma:index="10" nillable="true" ma:displayName="NewFileName" ma:internalName="NewFileName">
      <xsd:simpleType>
        <xsd:restriction base="dms:Text">
          <xsd:maxLength value="255"/>
        </xsd:restriction>
      </xsd:simpleType>
    </xsd:element>
    <xsd:element name="Complete" ma:index="12" nillable="true" ma:displayName="Complete" ma:default="0" ma:internalName="Complet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6B31C2-4766-4D21-B9C9-F0016220A1DD}">
  <ds:schemaRefs>
    <ds:schemaRef ds:uri="http://schemas.microsoft.com/office/2006/metadata/properties"/>
    <ds:schemaRef ds:uri="http://schemas.microsoft.com/office/infopath/2007/PartnerControls"/>
    <ds:schemaRef ds:uri="dfd9c8b3-2c0c-4e76-b926-66a169fa1d19"/>
  </ds:schemaRefs>
</ds:datastoreItem>
</file>

<file path=customXml/itemProps2.xml><?xml version="1.0" encoding="utf-8"?>
<ds:datastoreItem xmlns:ds="http://schemas.openxmlformats.org/officeDocument/2006/customXml" ds:itemID="{42F317A4-2491-4B41-A9DD-B4491267F6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9750a1-5eb5-4987-b0a3-846dedb6b803"/>
    <ds:schemaRef ds:uri="dfd9c8b3-2c0c-4e76-b926-66a169fa1d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682E7C-E02A-4738-B29D-BEC836E82E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Moda360_FINAL</Template>
  <TotalTime>8654</TotalTime>
  <Words>2509</Words>
  <Application>Microsoft Office PowerPoint</Application>
  <PresentationFormat>Widescreen</PresentationFormat>
  <Paragraphs>420</Paragraphs>
  <Slides>31</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Wingdings</vt:lpstr>
      <vt:lpstr>Calibri</vt:lpstr>
      <vt:lpstr>Master page</vt:lpstr>
      <vt:lpstr>PowerPoint Presentation</vt:lpstr>
      <vt:lpstr>Medical and pharmacy  </vt:lpstr>
      <vt:lpstr>Plans and network options</vt:lpstr>
      <vt:lpstr>Moda Health medical plans</vt:lpstr>
      <vt:lpstr>How to participate in coordinated care and  receive enhanced benefits</vt:lpstr>
      <vt:lpstr>How to choose a Moda Health PCP 360</vt:lpstr>
      <vt:lpstr>High Deductible Health Plans 6 and 7 </vt:lpstr>
      <vt:lpstr>Incentive care benefits</vt:lpstr>
      <vt:lpstr>Pharmacy benefits</vt:lpstr>
      <vt:lpstr>Pharmacy changes</vt:lpstr>
      <vt:lpstr>Pharmacy (Effective 10/1/21)</vt:lpstr>
      <vt:lpstr>Out-of-area coverage</vt:lpstr>
      <vt:lpstr>PowerPoint Presentation</vt:lpstr>
      <vt:lpstr>| Health Navigator team</vt:lpstr>
      <vt:lpstr>|  CirrusMD</vt:lpstr>
      <vt:lpstr>|  Meru Health </vt:lpstr>
      <vt:lpstr>|  Dental integration</vt:lpstr>
      <vt:lpstr>Vision </vt:lpstr>
      <vt:lpstr>Vision plan options – no changes</vt:lpstr>
      <vt:lpstr>Vision – key things to remember</vt:lpstr>
      <vt:lpstr>Dental</vt:lpstr>
      <vt:lpstr>Delta Dental plans overview</vt:lpstr>
      <vt:lpstr>Dental plan options</vt:lpstr>
      <vt:lpstr>Delta Dental Networks</vt:lpstr>
      <vt:lpstr>Health through Oral Wellness® (HtOW)</vt:lpstr>
      <vt:lpstr>Member resources </vt:lpstr>
      <vt:lpstr>modahealth.com/oebb</vt:lpstr>
      <vt:lpstr>Member Dashboard – your personal member website</vt:lpstr>
      <vt:lpstr>Find Care – Moda Health’s online provider directory</vt:lpstr>
      <vt:lpstr>|  Health Navigators</vt:lpstr>
      <vt:lpstr>Thank you</vt:lpstr>
    </vt:vector>
  </TitlesOfParts>
  <Company>The ODS Companies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Hedberg</dc:creator>
  <cp:lastModifiedBy>Matt Hickerson</cp:lastModifiedBy>
  <cp:revision>185</cp:revision>
  <cp:lastPrinted>2016-01-20T23:18:44Z</cp:lastPrinted>
  <dcterms:created xsi:type="dcterms:W3CDTF">2020-04-02T16:06:28Z</dcterms:created>
  <dcterms:modified xsi:type="dcterms:W3CDTF">2021-08-05T14:28:15Z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0x010100F2C4D5AC2F6B7944B372E6880ECAB4EB</vt:lpwstr>
  </property>
  <property fmtid="{D5CDD505-2E9C-101B-9397-08002B2CF9AE}" pid="3" name="Topic">
    <vt:lpwstr>PowerPoint</vt:lpwstr>
  </property>
</Properties>
</file>